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3.svg" ContentType="image/svg+xml"/>
  <Override PartName="/ppt/media/image3.svg" ContentType="image/svg+xml"/>
  <Override PartName="/ppt/media/image43.svg" ContentType="image/svg+xml"/>
  <Override PartName="/ppt/media/image5.svg" ContentType="image/svg+xml"/>
  <Override PartName="/ppt/media/image52.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8288000" cy="10287000"/>
  <p:notesSz cx="6858000" cy="9144000"/>
  <p:embeddedFontLst>
    <p:embeddedFont>
      <p:font typeface="Oswald Bold" panose="00000800000000000000"/>
      <p:bold r:id="rId37"/>
    </p:embeddedFont>
    <p:embeddedFont>
      <p:font typeface="Montserrat Classic Bold" panose="00000800000000000000"/>
      <p:bold r:id="rId38"/>
    </p:embeddedFont>
    <p:embeddedFont>
      <p:font typeface="DM Sans"/>
      <p:regular r:id="rId39"/>
      <p:bold r:id="rId40"/>
      <p:italic r:id="rId41"/>
      <p:boldItalic r:id="rId42"/>
    </p:embeddedFont>
    <p:embeddedFont>
      <p:font typeface="Montserrat Light Bold" panose="00000800000000000000"/>
      <p:bold r:id="rId43"/>
    </p:embeddedFont>
    <p:embeddedFont>
      <p:font typeface="Calibri" panose="020F0502020204030204" charset="0"/>
      <p:regular r:id="rId44"/>
      <p:bold r:id="rId45"/>
      <p:italic r:id="rId46"/>
      <p:boldItalic r:id="rId47"/>
    </p:embeddedFont>
    <p:embeddedFont>
      <p:font typeface="Montserrat Light" panose="00000400000000000000"/>
      <p:regular r:id="rId48"/>
      <p:italic r:id="rId49"/>
    </p:embeddedFont>
    <p:embeddedFont>
      <p:font typeface="Oswald" panose="00000500000000000000"/>
      <p:regular r:id="rId50"/>
      <p:bold r:id="rId51"/>
    </p:embeddedFont>
    <p:embeddedFont>
      <p:font typeface="DM Sans Bold Italics"/>
      <p:boldItalic r:id="rId52"/>
    </p:embeddedFont>
    <p:embeddedFont>
      <p:font typeface="Montserrat Light Bold Italics" panose="00000800000000000000"/>
      <p:boldItalic r:id="rId53"/>
    </p:embeddedFont>
    <p:embeddedFont>
      <p:font typeface="DM Sans Italics"/>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userDrawn="1">
          <p15:clr>
            <a:srgbClr val="A4A3A4"/>
          </p15:clr>
        </p15:guide>
        <p15:guide id="2" pos="28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5" d="100"/>
          <a:sy n="75" d="100"/>
        </p:scale>
        <p:origin x="54" y="60"/>
      </p:cViewPr>
      <p:guideLst>
        <p:guide orient="horz" pos="2150"/>
        <p:guide pos="289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font" Target="fonts/font18.fntdata"/><Relationship Id="rId53" Type="http://schemas.openxmlformats.org/officeDocument/2006/relationships/font" Target="fonts/font17.fntdata"/><Relationship Id="rId52" Type="http://schemas.openxmlformats.org/officeDocument/2006/relationships/font" Target="fonts/font16.fntdata"/><Relationship Id="rId51" Type="http://schemas.openxmlformats.org/officeDocument/2006/relationships/font" Target="fonts/font15.fntdata"/><Relationship Id="rId50" Type="http://schemas.openxmlformats.org/officeDocument/2006/relationships/font" Target="fonts/font14.fntdata"/><Relationship Id="rId5" Type="http://schemas.openxmlformats.org/officeDocument/2006/relationships/slide" Target="slides/slide3.xml"/><Relationship Id="rId49" Type="http://schemas.openxmlformats.org/officeDocument/2006/relationships/font" Target="fonts/font13.fntdata"/><Relationship Id="rId48" Type="http://schemas.openxmlformats.org/officeDocument/2006/relationships/font" Target="fonts/font12.fntdata"/><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3.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hyperlink" Target="https://www.cryptopp.com/wiki/Elliptic_Curve_Menezes-Qu-Vanstone" TargetMode="External"/><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s://www.cryptopp.com/wiki/Elliptic_Curve_Menezes-Qu-Vanstone" TargetMode="External"/><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3.sv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6.png"/><Relationship Id="rId6" Type="http://schemas.openxmlformats.org/officeDocument/2006/relationships/hyperlink" Target="https://th.bing.com/th/id/OIP.j0-hOcDCyduWeqi0U-WMNQHaDo?pid=ImgDet&amp;w=474&amp;h=232&amp;rs=1" TargetMode="Externa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0.png"/><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2.svg"/><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3.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3.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3.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sv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3.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3.sv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4236347" y="2115475"/>
            <a:ext cx="9815307" cy="6056049"/>
            <a:chOff x="0" y="0"/>
            <a:chExt cx="1895495" cy="1169522"/>
          </a:xfrm>
        </p:grpSpPr>
        <p:sp>
          <p:nvSpPr>
            <p:cNvPr id="6" name="Freeform 6"/>
            <p:cNvSpPr/>
            <p:nvPr/>
          </p:nvSpPr>
          <p:spPr>
            <a:xfrm>
              <a:off x="0" y="0"/>
              <a:ext cx="1895495" cy="1169522"/>
            </a:xfrm>
            <a:custGeom>
              <a:avLst/>
              <a:gdLst/>
              <a:ahLst/>
              <a:cxnLst/>
              <a:rect l="l" t="t" r="r" b="b"/>
              <a:pathLst>
                <a:path w="1895495" h="1169522">
                  <a:moveTo>
                    <a:pt x="0" y="0"/>
                  </a:moveTo>
                  <a:lnTo>
                    <a:pt x="1895495" y="0"/>
                  </a:lnTo>
                  <a:lnTo>
                    <a:pt x="1895495" y="1169522"/>
                  </a:lnTo>
                  <a:lnTo>
                    <a:pt x="0" y="1169522"/>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1188572"/>
            </a:xfrm>
            <a:prstGeom prst="rect">
              <a:avLst/>
            </a:prstGeom>
          </p:spPr>
          <p:txBody>
            <a:bodyPr lIns="50800" tIns="50800" rIns="50800" bIns="50800" rtlCol="0" anchor="ctr"/>
            <a:lstStyle/>
            <a:p>
              <a:pPr algn="ctr">
                <a:lnSpc>
                  <a:spcPts val="2860"/>
                </a:lnSpc>
              </a:p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236347" y="4732392"/>
            <a:ext cx="9815307" cy="3439133"/>
          </a:xfrm>
          <a:prstGeom prst="rect">
            <a:avLst/>
          </a:prstGeom>
        </p:spPr>
        <p:txBody>
          <a:bodyPr lIns="0" tIns="0" rIns="0" bIns="0" rtlCol="0" anchor="t">
            <a:spAutoFit/>
          </a:bodyPr>
          <a:lstStyle/>
          <a:p>
            <a:pPr algn="ctr">
              <a:lnSpc>
                <a:spcPts val="9165"/>
              </a:lnSpc>
            </a:pPr>
            <a:r>
              <a:rPr lang="en-US" sz="6640" spc="650">
                <a:solidFill>
                  <a:srgbClr val="231F20"/>
                </a:solidFill>
                <a:latin typeface="Oswald Bold" panose="00000800000000000000"/>
              </a:rPr>
              <a:t>VÀ ỨNG DỤNG TRONG MẬT MÃ PHI ĐỐI XỨNG.</a:t>
            </a:r>
            <a:endParaRPr lang="en-US" sz="6640" spc="650">
              <a:solidFill>
                <a:srgbClr val="231F20"/>
              </a:solidFill>
              <a:latin typeface="Oswald Bold" panose="00000800000000000000"/>
            </a:endParaRPr>
          </a:p>
          <a:p>
            <a:pPr algn="ctr">
              <a:lnSpc>
                <a:spcPts val="9165"/>
              </a:lnSpc>
            </a:pPr>
            <a:endParaRPr lang="en-US" sz="6640" spc="650">
              <a:solidFill>
                <a:srgbClr val="231F20"/>
              </a:solidFill>
              <a:latin typeface="Oswald Bold" panose="00000800000000000000"/>
            </a:endParaRPr>
          </a:p>
        </p:txBody>
      </p:sp>
      <p:sp>
        <p:nvSpPr>
          <p:cNvPr id="10" name="TextBox 10"/>
          <p:cNvSpPr txBox="1"/>
          <p:nvPr/>
        </p:nvSpPr>
        <p:spPr>
          <a:xfrm>
            <a:off x="4236347" y="2897160"/>
            <a:ext cx="9815307" cy="1114491"/>
          </a:xfrm>
          <a:prstGeom prst="rect">
            <a:avLst/>
          </a:prstGeom>
        </p:spPr>
        <p:txBody>
          <a:bodyPr lIns="0" tIns="0" rIns="0" bIns="0" rtlCol="0" anchor="t">
            <a:spAutoFit/>
          </a:bodyPr>
          <a:lstStyle/>
          <a:p>
            <a:pPr algn="ctr">
              <a:lnSpc>
                <a:spcPts val="9195"/>
              </a:lnSpc>
            </a:pPr>
            <a:r>
              <a:rPr lang="en-US" sz="6665" spc="653">
                <a:solidFill>
                  <a:srgbClr val="231F20"/>
                </a:solidFill>
                <a:latin typeface="Oswald Bold" panose="00000800000000000000"/>
              </a:rPr>
              <a:t>ĐƯỜNG CONG ELLIPTIC</a:t>
            </a:r>
            <a:endParaRPr lang="en-US" sz="6665" spc="653">
              <a:solidFill>
                <a:srgbClr val="231F20"/>
              </a:solidFill>
              <a:latin typeface="Oswald Bold" panose="00000800000000000000"/>
            </a:endParaRPr>
          </a:p>
        </p:txBody>
      </p:sp>
      <p:sp>
        <p:nvSpPr>
          <p:cNvPr id="11" name="TextBox 11"/>
          <p:cNvSpPr txBox="1"/>
          <p:nvPr/>
        </p:nvSpPr>
        <p:spPr>
          <a:xfrm>
            <a:off x="15393660" y="1538248"/>
            <a:ext cx="1865640" cy="284181"/>
          </a:xfrm>
          <a:prstGeom prst="rect">
            <a:avLst/>
          </a:prstGeom>
        </p:spPr>
        <p:txBody>
          <a:bodyPr lIns="0" tIns="0" rIns="0" bIns="0" rtlCol="0" anchor="t">
            <a:spAutoFit/>
          </a:bodyPr>
          <a:lstStyle/>
          <a:p>
            <a:pPr marL="0" lvl="0" indent="0" algn="ctr">
              <a:lnSpc>
                <a:spcPts val="2395"/>
              </a:lnSpc>
              <a:spcBef>
                <a:spcPct val="0"/>
              </a:spcBef>
            </a:pPr>
            <a:r>
              <a:rPr lang="en-US" sz="1735" spc="170">
                <a:solidFill>
                  <a:srgbClr val="231F20"/>
                </a:solidFill>
                <a:latin typeface="Montserrat Classic Bold" panose="00000800000000000000"/>
              </a:rPr>
              <a:t>LARANA, INC.</a:t>
            </a:r>
            <a:endParaRPr lang="en-US" sz="1735" spc="170">
              <a:solidFill>
                <a:srgbClr val="231F20"/>
              </a:solidFill>
              <a:latin typeface="Montserrat Classic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260093" y="6895603"/>
            <a:ext cx="2932415" cy="847111"/>
            <a:chOff x="0" y="0"/>
            <a:chExt cx="1075555" cy="310705"/>
          </a:xfrm>
        </p:grpSpPr>
        <p:sp>
          <p:nvSpPr>
            <p:cNvPr id="3" name="Freeform 3"/>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4" name="TextBox 4"/>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grpSp>
        <p:nvGrpSpPr>
          <p:cNvPr id="5" name="Group 5"/>
          <p:cNvGrpSpPr/>
          <p:nvPr/>
        </p:nvGrpSpPr>
        <p:grpSpPr>
          <a:xfrm>
            <a:off x="13046312" y="3696538"/>
            <a:ext cx="2932415" cy="2351362"/>
            <a:chOff x="0" y="0"/>
            <a:chExt cx="1075555" cy="862436"/>
          </a:xfrm>
        </p:grpSpPr>
        <p:sp>
          <p:nvSpPr>
            <p:cNvPr id="6" name="Freeform 6"/>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7" name="TextBox 7"/>
            <p:cNvSpPr txBox="1"/>
            <p:nvPr/>
          </p:nvSpPr>
          <p:spPr>
            <a:xfrm>
              <a:off x="0" y="-19050"/>
              <a:ext cx="1075555" cy="881486"/>
            </a:xfrm>
            <a:prstGeom prst="rect">
              <a:avLst/>
            </a:prstGeom>
          </p:spPr>
          <p:txBody>
            <a:bodyPr lIns="50800" tIns="50800" rIns="50800" bIns="50800" rtlCol="0" anchor="ctr"/>
            <a:lstStyle/>
            <a:p>
              <a:pPr algn="ctr">
                <a:lnSpc>
                  <a:spcPts val="2860"/>
                </a:lnSpc>
              </a:pPr>
            </a:p>
          </p:txBody>
        </p:sp>
      </p:grpSp>
      <p:sp>
        <p:nvSpPr>
          <p:cNvPr id="8" name="Freeform 8"/>
          <p:cNvSpPr/>
          <p:nvPr/>
        </p:nvSpPr>
        <p:spPr>
          <a:xfrm rot="887923">
            <a:off x="-8244217" y="494166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0806948" y="5379020"/>
            <a:ext cx="5171779" cy="2927007"/>
          </a:xfrm>
          <a:custGeom>
            <a:avLst/>
            <a:gdLst/>
            <a:ahLst/>
            <a:cxnLst/>
            <a:rect l="l" t="t" r="r" b="b"/>
            <a:pathLst>
              <a:path w="5171779" h="2927007">
                <a:moveTo>
                  <a:pt x="0" y="0"/>
                </a:moveTo>
                <a:lnTo>
                  <a:pt x="5171779" y="0"/>
                </a:lnTo>
                <a:lnTo>
                  <a:pt x="5171779" y="2927007"/>
                </a:lnTo>
                <a:lnTo>
                  <a:pt x="0" y="2927007"/>
                </a:lnTo>
                <a:lnTo>
                  <a:pt x="0" y="0"/>
                </a:lnTo>
                <a:close/>
              </a:path>
            </a:pathLst>
          </a:custGeom>
          <a:blipFill>
            <a:blip r:embed="rId3"/>
            <a:stretch>
              <a:fillRect/>
            </a:stretch>
          </a:blipFill>
        </p:spPr>
      </p:sp>
      <p:sp>
        <p:nvSpPr>
          <p:cNvPr id="10" name="Freeform 10"/>
          <p:cNvSpPr/>
          <p:nvPr/>
        </p:nvSpPr>
        <p:spPr>
          <a:xfrm>
            <a:off x="10806948" y="1499732"/>
            <a:ext cx="5171779" cy="3083361"/>
          </a:xfrm>
          <a:custGeom>
            <a:avLst/>
            <a:gdLst/>
            <a:ahLst/>
            <a:cxnLst/>
            <a:rect l="l" t="t" r="r" b="b"/>
            <a:pathLst>
              <a:path w="5171779" h="3083361">
                <a:moveTo>
                  <a:pt x="0" y="0"/>
                </a:moveTo>
                <a:lnTo>
                  <a:pt x="5171779" y="0"/>
                </a:lnTo>
                <a:lnTo>
                  <a:pt x="5171779" y="3083361"/>
                </a:lnTo>
                <a:lnTo>
                  <a:pt x="0" y="3083361"/>
                </a:lnTo>
                <a:lnTo>
                  <a:pt x="0" y="0"/>
                </a:lnTo>
                <a:close/>
              </a:path>
            </a:pathLst>
          </a:custGeom>
          <a:blipFill>
            <a:blip r:embed="rId4"/>
            <a:stretch>
              <a:fillRect t="-33865" b="-33865"/>
            </a:stretch>
          </a:blipFill>
        </p:spPr>
      </p:sp>
      <p:sp>
        <p:nvSpPr>
          <p:cNvPr id="11" name="TextBox 11"/>
          <p:cNvSpPr txBox="1"/>
          <p:nvPr/>
        </p:nvSpPr>
        <p:spPr>
          <a:xfrm>
            <a:off x="1028700" y="140908"/>
            <a:ext cx="15447385" cy="1165502"/>
          </a:xfrm>
          <a:prstGeom prst="rect">
            <a:avLst/>
          </a:prstGeom>
        </p:spPr>
        <p:txBody>
          <a:bodyPr lIns="0" tIns="0" rIns="0" bIns="0" rtlCol="0" anchor="t">
            <a:spAutoFit/>
          </a:bodyPr>
          <a:lstStyle/>
          <a:p>
            <a:pPr marL="0" lvl="0" indent="0" algn="ctr">
              <a:lnSpc>
                <a:spcPts val="9565"/>
              </a:lnSpc>
              <a:spcBef>
                <a:spcPct val="0"/>
              </a:spcBef>
            </a:pPr>
            <a:r>
              <a:rPr lang="en-US" sz="6930" spc="679">
                <a:solidFill>
                  <a:srgbClr val="231F20"/>
                </a:solidFill>
                <a:latin typeface="Oswald Bold" panose="00000800000000000000"/>
              </a:rPr>
              <a:t>ỨNG DỤNG MẬT MÃ PHI ĐỐI XỨNG</a:t>
            </a:r>
            <a:endParaRPr lang="en-US" sz="6930" spc="679">
              <a:solidFill>
                <a:srgbClr val="231F20"/>
              </a:solidFill>
              <a:latin typeface="Oswald Bold" panose="00000800000000000000"/>
            </a:endParaRPr>
          </a:p>
        </p:txBody>
      </p:sp>
      <p:sp>
        <p:nvSpPr>
          <p:cNvPr id="12" name="TextBox 12"/>
          <p:cNvSpPr txBox="1"/>
          <p:nvPr/>
        </p:nvSpPr>
        <p:spPr>
          <a:xfrm>
            <a:off x="1028700" y="1967310"/>
            <a:ext cx="7207681" cy="1733550"/>
          </a:xfrm>
          <a:prstGeom prst="rect">
            <a:avLst/>
          </a:prstGeom>
        </p:spPr>
        <p:txBody>
          <a:bodyPr lIns="0" tIns="0" rIns="0" bIns="0" rtlCol="0" anchor="t">
            <a:spAutoFit/>
          </a:bodyPr>
          <a:lstStyle/>
          <a:p>
            <a:pPr algn="just">
              <a:lnSpc>
                <a:spcPts val="3380"/>
              </a:lnSpc>
            </a:pPr>
            <a:r>
              <a:rPr lang="en-US" sz="2600">
                <a:solidFill>
                  <a:srgbClr val="000000"/>
                </a:solidFill>
                <a:latin typeface="Times New Roman" panose="02020603050405020304" charset="0"/>
                <a:cs typeface="Times New Roman" panose="02020603050405020304" charset="0"/>
              </a:rPr>
              <a:t>Giao thức trao đổi khóa: được sử dụng trong các giao thức trao đổi khóa  để an toàn trao đổi khóa mà không cần gửi khóa mật qua kênh không an toàn.</a:t>
            </a:r>
            <a:endParaRPr lang="en-US" sz="2600">
              <a:solidFill>
                <a:srgbClr val="000000"/>
              </a:solidFill>
              <a:latin typeface="Times New Roman" panose="02020603050405020304" charset="0"/>
              <a:cs typeface="Times New Roman" panose="02020603050405020304" charset="0"/>
            </a:endParaRPr>
          </a:p>
          <a:p>
            <a:pPr algn="just">
              <a:lnSpc>
                <a:spcPts val="3380"/>
              </a:lnSpc>
              <a:spcBef>
                <a:spcPct val="0"/>
              </a:spcBef>
            </a:pPr>
            <a:endParaRPr lang="en-US" sz="2600">
              <a:solidFill>
                <a:srgbClr val="000000"/>
              </a:solidFill>
              <a:latin typeface="Times New Roman" panose="02020603050405020304" charset="0"/>
              <a:cs typeface="Times New Roman" panose="02020603050405020304" charset="0"/>
            </a:endParaRPr>
          </a:p>
        </p:txBody>
      </p:sp>
      <p:sp>
        <p:nvSpPr>
          <p:cNvPr id="13" name="TextBox 13"/>
          <p:cNvSpPr txBox="1"/>
          <p:nvPr/>
        </p:nvSpPr>
        <p:spPr>
          <a:xfrm>
            <a:off x="1028700" y="5359970"/>
            <a:ext cx="7207681" cy="866775"/>
          </a:xfrm>
          <a:prstGeom prst="rect">
            <a:avLst/>
          </a:prstGeom>
        </p:spPr>
        <p:txBody>
          <a:bodyPr lIns="0" tIns="0" rIns="0" bIns="0" rtlCol="0" anchor="t">
            <a:spAutoFit/>
          </a:bodyPr>
          <a:lstStyle/>
          <a:p>
            <a:pPr algn="just">
              <a:lnSpc>
                <a:spcPts val="3380"/>
              </a:lnSpc>
              <a:spcBef>
                <a:spcPct val="0"/>
              </a:spcBef>
            </a:pPr>
            <a:r>
              <a:rPr lang="en-US" sz="2600">
                <a:solidFill>
                  <a:srgbClr val="000000"/>
                </a:solidFill>
                <a:latin typeface="Times New Roman" panose="02020603050405020304" charset="0"/>
                <a:cs typeface="Times New Roman" panose="02020603050405020304" charset="0"/>
              </a:rPr>
              <a:t>Mã hóa và giải mã: được sử dụng để mã hóa dữ liệu và chỉ có thể giải mã bằng khóa riêng tư tương ứng.</a:t>
            </a:r>
            <a:endParaRPr lang="en-US" sz="2600">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260093" y="6895603"/>
            <a:ext cx="2932415" cy="847111"/>
            <a:chOff x="0" y="0"/>
            <a:chExt cx="1075555" cy="310705"/>
          </a:xfrm>
        </p:grpSpPr>
        <p:sp>
          <p:nvSpPr>
            <p:cNvPr id="3" name="Freeform 3"/>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4" name="TextBox 4"/>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grpSp>
        <p:nvGrpSpPr>
          <p:cNvPr id="5" name="Group 5"/>
          <p:cNvGrpSpPr/>
          <p:nvPr/>
        </p:nvGrpSpPr>
        <p:grpSpPr>
          <a:xfrm>
            <a:off x="13046312" y="3696538"/>
            <a:ext cx="2932415" cy="2351362"/>
            <a:chOff x="0" y="0"/>
            <a:chExt cx="1075555" cy="862436"/>
          </a:xfrm>
        </p:grpSpPr>
        <p:sp>
          <p:nvSpPr>
            <p:cNvPr id="6" name="Freeform 6"/>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7" name="TextBox 7"/>
            <p:cNvSpPr txBox="1"/>
            <p:nvPr/>
          </p:nvSpPr>
          <p:spPr>
            <a:xfrm>
              <a:off x="0" y="-19050"/>
              <a:ext cx="1075555" cy="881486"/>
            </a:xfrm>
            <a:prstGeom prst="rect">
              <a:avLst/>
            </a:prstGeom>
          </p:spPr>
          <p:txBody>
            <a:bodyPr lIns="50800" tIns="50800" rIns="50800" bIns="50800" rtlCol="0" anchor="ctr"/>
            <a:lstStyle/>
            <a:p>
              <a:pPr algn="ctr">
                <a:lnSpc>
                  <a:spcPts val="2860"/>
                </a:lnSpc>
              </a:pPr>
            </a:p>
          </p:txBody>
        </p:sp>
      </p:grpSp>
      <p:sp>
        <p:nvSpPr>
          <p:cNvPr id="8" name="Freeform 8"/>
          <p:cNvSpPr/>
          <p:nvPr/>
        </p:nvSpPr>
        <p:spPr>
          <a:xfrm rot="887923">
            <a:off x="-8244217" y="494166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stretch>
              <a:fillRect/>
            </a:stretch>
          </a:blipFill>
        </p:spPr>
      </p:sp>
      <p:sp>
        <p:nvSpPr>
          <p:cNvPr id="9" name="Freeform 9"/>
          <p:cNvSpPr/>
          <p:nvPr/>
        </p:nvSpPr>
        <p:spPr>
          <a:xfrm>
            <a:off x="10806948" y="5775435"/>
            <a:ext cx="5171779" cy="3552333"/>
          </a:xfrm>
          <a:custGeom>
            <a:avLst/>
            <a:gdLst/>
            <a:ahLst/>
            <a:cxnLst/>
            <a:rect l="l" t="t" r="r" b="b"/>
            <a:pathLst>
              <a:path w="5171779" h="3552333">
                <a:moveTo>
                  <a:pt x="0" y="0"/>
                </a:moveTo>
                <a:lnTo>
                  <a:pt x="5171779" y="0"/>
                </a:lnTo>
                <a:lnTo>
                  <a:pt x="5171779" y="3552333"/>
                </a:lnTo>
                <a:lnTo>
                  <a:pt x="0" y="3552333"/>
                </a:lnTo>
                <a:lnTo>
                  <a:pt x="0" y="0"/>
                </a:lnTo>
                <a:close/>
              </a:path>
            </a:pathLst>
          </a:custGeom>
          <a:blipFill>
            <a:blip r:embed="rId2"/>
            <a:stretch>
              <a:fillRect t="-13832" b="-24093"/>
            </a:stretch>
          </a:blipFill>
        </p:spPr>
      </p:sp>
      <p:sp>
        <p:nvSpPr>
          <p:cNvPr id="10" name="Freeform 10"/>
          <p:cNvSpPr/>
          <p:nvPr/>
        </p:nvSpPr>
        <p:spPr>
          <a:xfrm>
            <a:off x="10806948" y="2106119"/>
            <a:ext cx="5035140" cy="3180837"/>
          </a:xfrm>
          <a:custGeom>
            <a:avLst/>
            <a:gdLst/>
            <a:ahLst/>
            <a:cxnLst/>
            <a:rect l="l" t="t" r="r" b="b"/>
            <a:pathLst>
              <a:path w="5035140" h="3180837">
                <a:moveTo>
                  <a:pt x="0" y="0"/>
                </a:moveTo>
                <a:lnTo>
                  <a:pt x="5035139" y="0"/>
                </a:lnTo>
                <a:lnTo>
                  <a:pt x="5035139" y="3180837"/>
                </a:lnTo>
                <a:lnTo>
                  <a:pt x="0" y="3180837"/>
                </a:lnTo>
                <a:lnTo>
                  <a:pt x="0" y="0"/>
                </a:lnTo>
                <a:close/>
              </a:path>
            </a:pathLst>
          </a:custGeom>
          <a:blipFill>
            <a:blip r:embed="rId3"/>
            <a:stretch>
              <a:fillRect t="-8445"/>
            </a:stretch>
          </a:blipFill>
        </p:spPr>
      </p:sp>
      <p:sp>
        <p:nvSpPr>
          <p:cNvPr id="11" name="TextBox 11"/>
          <p:cNvSpPr txBox="1"/>
          <p:nvPr/>
        </p:nvSpPr>
        <p:spPr>
          <a:xfrm>
            <a:off x="1028700" y="140908"/>
            <a:ext cx="15447385" cy="1165502"/>
          </a:xfrm>
          <a:prstGeom prst="rect">
            <a:avLst/>
          </a:prstGeom>
        </p:spPr>
        <p:txBody>
          <a:bodyPr lIns="0" tIns="0" rIns="0" bIns="0" rtlCol="0" anchor="t">
            <a:spAutoFit/>
          </a:bodyPr>
          <a:lstStyle/>
          <a:p>
            <a:pPr marL="0" lvl="0" indent="0" algn="ctr">
              <a:lnSpc>
                <a:spcPts val="9565"/>
              </a:lnSpc>
              <a:spcBef>
                <a:spcPct val="0"/>
              </a:spcBef>
            </a:pPr>
            <a:r>
              <a:rPr lang="en-US" sz="6930" spc="679">
                <a:solidFill>
                  <a:srgbClr val="231F20"/>
                </a:solidFill>
                <a:latin typeface="Oswald Bold" panose="00000800000000000000"/>
              </a:rPr>
              <a:t>ỨNG DỤNG MẬT MÃ PHI ĐỐI XỨNG</a:t>
            </a:r>
            <a:endParaRPr lang="en-US" sz="6930" spc="679">
              <a:solidFill>
                <a:srgbClr val="231F20"/>
              </a:solidFill>
              <a:latin typeface="Oswald Bold" panose="00000800000000000000"/>
            </a:endParaRPr>
          </a:p>
        </p:txBody>
      </p:sp>
      <p:sp>
        <p:nvSpPr>
          <p:cNvPr id="12" name="TextBox 12"/>
          <p:cNvSpPr txBox="1"/>
          <p:nvPr/>
        </p:nvSpPr>
        <p:spPr>
          <a:xfrm>
            <a:off x="1028700" y="1654991"/>
            <a:ext cx="7207681" cy="2557780"/>
          </a:xfrm>
          <a:prstGeom prst="rect">
            <a:avLst/>
          </a:prstGeom>
        </p:spPr>
        <p:txBody>
          <a:bodyPr lIns="0" tIns="0" rIns="0" bIns="0" rtlCol="0" anchor="t">
            <a:spAutoFit/>
          </a:bodyPr>
          <a:lstStyle/>
          <a:p>
            <a:pPr algn="just">
              <a:lnSpc>
                <a:spcPts val="3380"/>
              </a:lnSpc>
            </a:pPr>
          </a:p>
          <a:p>
            <a:pPr algn="just">
              <a:lnSpc>
                <a:spcPts val="3380"/>
              </a:lnSpc>
            </a:pPr>
            <a:r>
              <a:rPr lang="en-US" sz="2600">
                <a:solidFill>
                  <a:srgbClr val="000000"/>
                </a:solidFill>
                <a:latin typeface="Montserrat Light" panose="00000400000000000000"/>
              </a:rPr>
              <a:t>Chứng thực: Xác minh danh tính trong giao tiếp trực tuyến mà không cần tiết lộ khóa riêng tư</a:t>
            </a:r>
            <a:endParaRPr lang="en-US" sz="2600">
              <a:solidFill>
                <a:srgbClr val="000000"/>
              </a:solidFill>
              <a:latin typeface="Montserrat Light" panose="00000400000000000000"/>
            </a:endParaRPr>
          </a:p>
          <a:p>
            <a:pPr algn="just">
              <a:lnSpc>
                <a:spcPts val="3380"/>
              </a:lnSpc>
            </a:pPr>
            <a:endParaRPr lang="en-US" sz="2600">
              <a:solidFill>
                <a:srgbClr val="000000"/>
              </a:solidFill>
              <a:latin typeface="Montserrat Light" panose="00000400000000000000"/>
            </a:endParaRPr>
          </a:p>
          <a:p>
            <a:pPr algn="just">
              <a:lnSpc>
                <a:spcPts val="3380"/>
              </a:lnSpc>
              <a:spcBef>
                <a:spcPct val="0"/>
              </a:spcBef>
            </a:pPr>
            <a:endParaRPr lang="en-US" sz="2600">
              <a:solidFill>
                <a:srgbClr val="000000"/>
              </a:solidFill>
              <a:latin typeface="Montserrat Light" panose="00000400000000000000"/>
            </a:endParaRPr>
          </a:p>
        </p:txBody>
      </p:sp>
      <p:sp>
        <p:nvSpPr>
          <p:cNvPr id="13" name="TextBox 13"/>
          <p:cNvSpPr txBox="1"/>
          <p:nvPr/>
        </p:nvSpPr>
        <p:spPr>
          <a:xfrm>
            <a:off x="1161580" y="5422446"/>
            <a:ext cx="7207681" cy="2129155"/>
          </a:xfrm>
          <a:prstGeom prst="rect">
            <a:avLst/>
          </a:prstGeom>
        </p:spPr>
        <p:txBody>
          <a:bodyPr lIns="0" tIns="0" rIns="0" bIns="0" rtlCol="0" anchor="t">
            <a:spAutoFit/>
          </a:bodyPr>
          <a:lstStyle/>
          <a:p>
            <a:pPr algn="just">
              <a:lnSpc>
                <a:spcPts val="3380"/>
              </a:lnSpc>
            </a:pPr>
          </a:p>
          <a:p>
            <a:pPr algn="just">
              <a:lnSpc>
                <a:spcPts val="3380"/>
              </a:lnSpc>
            </a:pPr>
            <a:r>
              <a:rPr lang="en-US" sz="2600">
                <a:solidFill>
                  <a:srgbClr val="000000"/>
                </a:solidFill>
                <a:latin typeface="Montserrat Light" panose="00000400000000000000"/>
              </a:rPr>
              <a:t>Chữ ký số: Sử dụng để xác thực người gửi và tính toàn vẹn của dữ liệu</a:t>
            </a:r>
            <a:endParaRPr lang="en-US" sz="2600">
              <a:solidFill>
                <a:srgbClr val="000000"/>
              </a:solidFill>
              <a:latin typeface="Montserrat Light" panose="00000400000000000000"/>
            </a:endParaRPr>
          </a:p>
          <a:p>
            <a:pPr algn="just">
              <a:lnSpc>
                <a:spcPts val="3380"/>
              </a:lnSpc>
            </a:pPr>
            <a:endParaRPr lang="en-US" sz="2600">
              <a:solidFill>
                <a:srgbClr val="000000"/>
              </a:solidFill>
              <a:latin typeface="Montserrat Light" panose="00000400000000000000"/>
            </a:endParaRPr>
          </a:p>
          <a:p>
            <a:pPr algn="just">
              <a:lnSpc>
                <a:spcPts val="3380"/>
              </a:lnSpc>
              <a:spcBef>
                <a:spcPct val="0"/>
              </a:spcBef>
            </a:pPr>
            <a:endParaRPr lang="en-US" sz="2600">
              <a:solidFill>
                <a:srgbClr val="000000"/>
              </a:solidFill>
              <a:latin typeface="Montserrat Light" panose="000004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sp>
      <p:grpSp>
        <p:nvGrpSpPr>
          <p:cNvPr id="4" name="Group 4"/>
          <p:cNvGrpSpPr/>
          <p:nvPr/>
        </p:nvGrpSpPr>
        <p:grpSpPr>
          <a:xfrm>
            <a:off x="2556788" y="5923980"/>
            <a:ext cx="2932415" cy="847111"/>
            <a:chOff x="0" y="0"/>
            <a:chExt cx="1075555" cy="310705"/>
          </a:xfrm>
        </p:grpSpPr>
        <p:sp>
          <p:nvSpPr>
            <p:cNvPr id="5" name="Freeform 5"/>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a:ln w="38100" cap="rnd">
              <a:solidFill>
                <a:srgbClr val="000000">
                  <a:alpha val="98824"/>
                </a:srgbClr>
              </a:solidFill>
              <a:prstDash val="solid"/>
              <a:round/>
            </a:ln>
          </p:spPr>
        </p:sp>
        <p:sp>
          <p:nvSpPr>
            <p:cNvPr id="6" name="TextBox 6"/>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grpSp>
        <p:nvGrpSpPr>
          <p:cNvPr id="7" name="Group 7"/>
          <p:cNvGrpSpPr/>
          <p:nvPr/>
        </p:nvGrpSpPr>
        <p:grpSpPr>
          <a:xfrm>
            <a:off x="7367427" y="6771091"/>
            <a:ext cx="3510508" cy="847111"/>
            <a:chOff x="0" y="0"/>
            <a:chExt cx="1287589" cy="310705"/>
          </a:xfrm>
        </p:grpSpPr>
        <p:sp>
          <p:nvSpPr>
            <p:cNvPr id="8" name="Freeform 8"/>
            <p:cNvSpPr/>
            <p:nvPr/>
          </p:nvSpPr>
          <p:spPr>
            <a:xfrm>
              <a:off x="0" y="0"/>
              <a:ext cx="1287589" cy="310705"/>
            </a:xfrm>
            <a:custGeom>
              <a:avLst/>
              <a:gdLst/>
              <a:ahLst/>
              <a:cxnLst/>
              <a:rect l="l" t="t" r="r" b="b"/>
              <a:pathLst>
                <a:path w="1287589" h="310705">
                  <a:moveTo>
                    <a:pt x="68366" y="0"/>
                  </a:moveTo>
                  <a:lnTo>
                    <a:pt x="1219223" y="0"/>
                  </a:lnTo>
                  <a:cubicBezTo>
                    <a:pt x="1237355" y="0"/>
                    <a:pt x="1254744" y="7203"/>
                    <a:pt x="1267565" y="20024"/>
                  </a:cubicBezTo>
                  <a:cubicBezTo>
                    <a:pt x="1280386" y="32845"/>
                    <a:pt x="1287589" y="50234"/>
                    <a:pt x="1287589" y="68366"/>
                  </a:cubicBezTo>
                  <a:lnTo>
                    <a:pt x="1287589" y="242339"/>
                  </a:lnTo>
                  <a:cubicBezTo>
                    <a:pt x="1287589" y="260470"/>
                    <a:pt x="1280386" y="277860"/>
                    <a:pt x="1267565" y="290681"/>
                  </a:cubicBezTo>
                  <a:cubicBezTo>
                    <a:pt x="1254744" y="303502"/>
                    <a:pt x="1237355" y="310705"/>
                    <a:pt x="1219223" y="310705"/>
                  </a:cubicBezTo>
                  <a:lnTo>
                    <a:pt x="68366" y="310705"/>
                  </a:lnTo>
                  <a:cubicBezTo>
                    <a:pt x="30609" y="310705"/>
                    <a:pt x="0" y="280096"/>
                    <a:pt x="0" y="242339"/>
                  </a:cubicBezTo>
                  <a:lnTo>
                    <a:pt x="0" y="68366"/>
                  </a:lnTo>
                  <a:cubicBezTo>
                    <a:pt x="0" y="50234"/>
                    <a:pt x="7203" y="32845"/>
                    <a:pt x="20024" y="20024"/>
                  </a:cubicBezTo>
                  <a:cubicBezTo>
                    <a:pt x="32845" y="7203"/>
                    <a:pt x="50234" y="0"/>
                    <a:pt x="68366" y="0"/>
                  </a:cubicBezTo>
                  <a:close/>
                </a:path>
              </a:pathLst>
            </a:custGeom>
            <a:solidFill>
              <a:srgbClr val="FFFFFF">
                <a:alpha val="98824"/>
              </a:srgbClr>
            </a:solidFill>
            <a:ln w="38100" cap="rnd">
              <a:solidFill>
                <a:srgbClr val="000000">
                  <a:alpha val="98824"/>
                </a:srgbClr>
              </a:solidFill>
              <a:prstDash val="solid"/>
              <a:round/>
            </a:ln>
          </p:spPr>
        </p:sp>
        <p:sp>
          <p:nvSpPr>
            <p:cNvPr id="9" name="TextBox 9"/>
            <p:cNvSpPr txBox="1"/>
            <p:nvPr/>
          </p:nvSpPr>
          <p:spPr>
            <a:xfrm>
              <a:off x="0" y="-19050"/>
              <a:ext cx="1287589" cy="329755"/>
            </a:xfrm>
            <a:prstGeom prst="rect">
              <a:avLst/>
            </a:prstGeom>
          </p:spPr>
          <p:txBody>
            <a:bodyPr lIns="50800" tIns="50800" rIns="50800" bIns="50800" rtlCol="0" anchor="ctr"/>
            <a:lstStyle/>
            <a:p>
              <a:pPr algn="ctr">
                <a:lnSpc>
                  <a:spcPts val="2860"/>
                </a:lnSpc>
              </a:pPr>
            </a:p>
          </p:txBody>
        </p:sp>
      </p:grpSp>
      <p:grpSp>
        <p:nvGrpSpPr>
          <p:cNvPr id="10" name="Group 10"/>
          <p:cNvGrpSpPr/>
          <p:nvPr/>
        </p:nvGrpSpPr>
        <p:grpSpPr>
          <a:xfrm>
            <a:off x="12043832" y="5185711"/>
            <a:ext cx="2932415" cy="847111"/>
            <a:chOff x="0" y="0"/>
            <a:chExt cx="1075555" cy="310705"/>
          </a:xfrm>
        </p:grpSpPr>
        <p:sp>
          <p:nvSpPr>
            <p:cNvPr id="11" name="Freeform 11"/>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a:ln w="38100" cap="rnd">
              <a:solidFill>
                <a:srgbClr val="000000">
                  <a:alpha val="98824"/>
                </a:srgbClr>
              </a:solidFill>
              <a:prstDash val="solid"/>
              <a:round/>
            </a:ln>
          </p:spPr>
        </p:sp>
        <p:sp>
          <p:nvSpPr>
            <p:cNvPr id="12" name="TextBox 12"/>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sp>
        <p:nvSpPr>
          <p:cNvPr id="13" name="Freeform 13"/>
          <p:cNvSpPr/>
          <p:nvPr/>
        </p:nvSpPr>
        <p:spPr>
          <a:xfrm rot="-1885381">
            <a:off x="10987779" y="6459082"/>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4350516" y="-111746"/>
            <a:ext cx="9113981" cy="2260495"/>
          </a:xfrm>
          <a:prstGeom prst="rect">
            <a:avLst/>
          </a:prstGeom>
        </p:spPr>
        <p:txBody>
          <a:bodyPr lIns="0" tIns="0" rIns="0" bIns="0" rtlCol="0" anchor="t">
            <a:spAutoFit/>
          </a:bodyPr>
          <a:lstStyle/>
          <a:p>
            <a:pPr marL="0" lvl="0" indent="0" algn="ctr">
              <a:lnSpc>
                <a:spcPts val="9015"/>
              </a:lnSpc>
              <a:spcBef>
                <a:spcPct val="0"/>
              </a:spcBef>
            </a:pPr>
            <a:r>
              <a:rPr lang="en-US" sz="6530" spc="640">
                <a:solidFill>
                  <a:srgbClr val="231F20"/>
                </a:solidFill>
                <a:latin typeface="Oswald Bold" panose="00000800000000000000"/>
              </a:rPr>
              <a:t>4. ELLIPTIC CURVE CRYPTOGRAPHY (ECC)</a:t>
            </a:r>
            <a:endParaRPr lang="en-US" sz="6530" spc="640">
              <a:solidFill>
                <a:srgbClr val="231F20"/>
              </a:solidFill>
              <a:latin typeface="Oswald Bold" panose="00000800000000000000"/>
            </a:endParaRPr>
          </a:p>
        </p:txBody>
      </p:sp>
      <p:sp>
        <p:nvSpPr>
          <p:cNvPr id="15" name="TextBox 15"/>
          <p:cNvSpPr txBox="1"/>
          <p:nvPr/>
        </p:nvSpPr>
        <p:spPr>
          <a:xfrm>
            <a:off x="2744704" y="6093723"/>
            <a:ext cx="2556583" cy="458848"/>
          </a:xfrm>
          <a:prstGeom prst="rect">
            <a:avLst/>
          </a:prstGeom>
        </p:spPr>
        <p:txBody>
          <a:bodyPr lIns="0" tIns="0" rIns="0" bIns="0" rtlCol="0" anchor="t">
            <a:spAutoFit/>
          </a:bodyPr>
          <a:lstStyle/>
          <a:p>
            <a:pPr marL="0" lvl="0" indent="0" algn="ctr">
              <a:lnSpc>
                <a:spcPts val="3735"/>
              </a:lnSpc>
              <a:spcBef>
                <a:spcPct val="0"/>
              </a:spcBef>
            </a:pPr>
            <a:r>
              <a:rPr lang="en-US" sz="2710" spc="265">
                <a:solidFill>
                  <a:srgbClr val="231F20"/>
                </a:solidFill>
                <a:latin typeface="Oswald" panose="00000500000000000000"/>
              </a:rPr>
              <a:t>TẠO CẶP KHÓA</a:t>
            </a:r>
            <a:endParaRPr lang="en-US" sz="2710" spc="265">
              <a:solidFill>
                <a:srgbClr val="231F20"/>
              </a:solidFill>
              <a:latin typeface="Oswald" panose="00000500000000000000"/>
            </a:endParaRPr>
          </a:p>
        </p:txBody>
      </p:sp>
      <p:sp>
        <p:nvSpPr>
          <p:cNvPr id="16" name="TextBox 16"/>
          <p:cNvSpPr txBox="1"/>
          <p:nvPr/>
        </p:nvSpPr>
        <p:spPr>
          <a:xfrm>
            <a:off x="7555343" y="6940834"/>
            <a:ext cx="3119546" cy="458848"/>
          </a:xfrm>
          <a:prstGeom prst="rect">
            <a:avLst/>
          </a:prstGeom>
        </p:spPr>
        <p:txBody>
          <a:bodyPr lIns="0" tIns="0" rIns="0" bIns="0" rtlCol="0" anchor="t">
            <a:spAutoFit/>
          </a:bodyPr>
          <a:lstStyle/>
          <a:p>
            <a:pPr marL="0" lvl="0" indent="0" algn="ctr">
              <a:lnSpc>
                <a:spcPts val="3735"/>
              </a:lnSpc>
              <a:spcBef>
                <a:spcPct val="0"/>
              </a:spcBef>
            </a:pPr>
            <a:r>
              <a:rPr lang="en-US" sz="2710" spc="265">
                <a:solidFill>
                  <a:srgbClr val="231F20"/>
                </a:solidFill>
                <a:latin typeface="Oswald" panose="00000500000000000000"/>
              </a:rPr>
              <a:t>MÃ HÓA VÀ GIẢI MÃ</a:t>
            </a:r>
            <a:endParaRPr lang="en-US" sz="2710" spc="265">
              <a:solidFill>
                <a:srgbClr val="231F20"/>
              </a:solidFill>
              <a:latin typeface="Oswald" panose="00000500000000000000"/>
            </a:endParaRPr>
          </a:p>
        </p:txBody>
      </p:sp>
      <p:sp>
        <p:nvSpPr>
          <p:cNvPr id="17" name="TextBox 17"/>
          <p:cNvSpPr txBox="1"/>
          <p:nvPr/>
        </p:nvSpPr>
        <p:spPr>
          <a:xfrm>
            <a:off x="12231748" y="5356030"/>
            <a:ext cx="2556583" cy="458848"/>
          </a:xfrm>
          <a:prstGeom prst="rect">
            <a:avLst/>
          </a:prstGeom>
        </p:spPr>
        <p:txBody>
          <a:bodyPr lIns="0" tIns="0" rIns="0" bIns="0" rtlCol="0" anchor="t">
            <a:spAutoFit/>
          </a:bodyPr>
          <a:lstStyle/>
          <a:p>
            <a:pPr marL="0" lvl="0" indent="0" algn="ctr">
              <a:lnSpc>
                <a:spcPts val="3735"/>
              </a:lnSpc>
              <a:spcBef>
                <a:spcPct val="0"/>
              </a:spcBef>
            </a:pPr>
            <a:r>
              <a:rPr lang="en-US" sz="2710" spc="265">
                <a:solidFill>
                  <a:srgbClr val="231F20"/>
                </a:solidFill>
                <a:latin typeface="Oswald" panose="00000500000000000000"/>
              </a:rPr>
              <a:t>CHỮ KÝ SỐ</a:t>
            </a:r>
            <a:endParaRPr lang="en-US" sz="2710" spc="265">
              <a:solidFill>
                <a:srgbClr val="231F20"/>
              </a:solidFill>
              <a:latin typeface="Oswald" panose="00000500000000000000"/>
            </a:endParaRPr>
          </a:p>
        </p:txBody>
      </p:sp>
      <p:sp>
        <p:nvSpPr>
          <p:cNvPr id="18" name="Freeform 18"/>
          <p:cNvSpPr/>
          <p:nvPr/>
        </p:nvSpPr>
        <p:spPr>
          <a:xfrm rot="-8970905" flipH="1">
            <a:off x="5634085" y="6276919"/>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845811" y="3247644"/>
            <a:ext cx="14142440" cy="2231390"/>
          </a:xfrm>
          <a:prstGeom prst="rect">
            <a:avLst/>
          </a:prstGeom>
        </p:spPr>
        <p:txBody>
          <a:bodyPr lIns="0" tIns="0" rIns="0" bIns="0" rtlCol="0" anchor="t">
            <a:spAutoFit/>
          </a:bodyPr>
          <a:lstStyle/>
          <a:p>
            <a:pPr algn="just">
              <a:lnSpc>
                <a:spcPts val="3480"/>
              </a:lnSpc>
            </a:pPr>
            <a:r>
              <a:rPr lang="en-US" sz="2485">
                <a:solidFill>
                  <a:srgbClr val="100F0D"/>
                </a:solidFill>
                <a:latin typeface="Times New Roman" panose="02020603050405020304" charset="0"/>
                <a:cs typeface="Times New Roman" panose="02020603050405020304" charset="0"/>
              </a:rPr>
              <a:t>- Elliptic Curve Cryptography (ECC) là một phương pháp mật mã phi đối xứng được sử dụng rộng rãi trong bảo mật thông tin. ECC sử dụng các điểm trên đường cong elliptic để tạo ra các cặp khóa công khai/riêng tư và thực hiện các phép toán mật mã.</a:t>
            </a:r>
            <a:endParaRPr lang="en-US" sz="2485">
              <a:solidFill>
                <a:srgbClr val="100F0D"/>
              </a:solidFill>
              <a:latin typeface="Times New Roman" panose="02020603050405020304" charset="0"/>
              <a:cs typeface="Times New Roman" panose="02020603050405020304" charset="0"/>
            </a:endParaRPr>
          </a:p>
          <a:p>
            <a:pPr algn="just">
              <a:lnSpc>
                <a:spcPts val="3480"/>
              </a:lnSpc>
            </a:pPr>
            <a:r>
              <a:rPr lang="en-US" sz="2485">
                <a:solidFill>
                  <a:srgbClr val="100F0D"/>
                </a:solidFill>
                <a:latin typeface="Times New Roman" panose="02020603050405020304" charset="0"/>
                <a:cs typeface="Times New Roman" panose="02020603050405020304" charset="0"/>
              </a:rPr>
              <a:t>- Sử dụng ECC trong mật mã phi đối xứng:</a:t>
            </a:r>
            <a:endParaRPr lang="en-US" sz="2485">
              <a:solidFill>
                <a:srgbClr val="100F0D"/>
              </a:solidFill>
              <a:latin typeface="Times New Roman" panose="02020603050405020304" charset="0"/>
              <a:cs typeface="Times New Roman" panose="02020603050405020304" charset="0"/>
            </a:endParaRPr>
          </a:p>
          <a:p>
            <a:pPr algn="just">
              <a:lnSpc>
                <a:spcPts val="3480"/>
              </a:lnSpc>
            </a:pPr>
            <a:endParaRPr lang="en-US" sz="2485">
              <a:solidFill>
                <a:srgbClr val="100F0D"/>
              </a:solidFill>
              <a:latin typeface="Times New Roman" panose="02020603050405020304" charset="0"/>
              <a:cs typeface="Times New Roman" panose="02020603050405020304" charset="0"/>
            </a:endParaRPr>
          </a:p>
        </p:txBody>
      </p:sp>
      <p:sp>
        <p:nvSpPr>
          <p:cNvPr id="20" name="Freeform 20"/>
          <p:cNvSpPr/>
          <p:nvPr/>
        </p:nvSpPr>
        <p:spPr>
          <a:xfrm rot="887923">
            <a:off x="-8162127" y="4725245"/>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2"/>
            <a:stretch>
              <a:fillRect/>
            </a:stretch>
          </a:blipFill>
        </p:spPr>
      </p:sp>
      <p:sp>
        <p:nvSpPr>
          <p:cNvPr id="21" name="TextBox 21"/>
          <p:cNvSpPr txBox="1"/>
          <p:nvPr/>
        </p:nvSpPr>
        <p:spPr>
          <a:xfrm>
            <a:off x="1836286" y="7970628"/>
            <a:ext cx="15169053" cy="833120"/>
          </a:xfrm>
          <a:prstGeom prst="rect">
            <a:avLst/>
          </a:prstGeom>
        </p:spPr>
        <p:txBody>
          <a:bodyPr lIns="0" tIns="0" rIns="0" bIns="0" rtlCol="0" anchor="t">
            <a:spAutoFit/>
          </a:bodyPr>
          <a:lstStyle/>
          <a:p>
            <a:pPr algn="ctr">
              <a:lnSpc>
                <a:spcPts val="3250"/>
              </a:lnSpc>
              <a:spcBef>
                <a:spcPct val="0"/>
              </a:spcBef>
            </a:pPr>
            <a:r>
              <a:rPr lang="en-US" sz="2500">
                <a:solidFill>
                  <a:srgbClr val="000000"/>
                </a:solidFill>
                <a:latin typeface="Times New Roman" panose="02020603050405020304" charset="0"/>
                <a:cs typeface="Times New Roman" panose="02020603050405020304" charset="0"/>
              </a:rPr>
              <a:t>- Có các thuật toán ECC cụ thể như:  ECCDSA (Elliptic Curve Digital Signature Algorithm) và ECDH (Elliptic Curve Diffie-Hellman). </a:t>
            </a:r>
            <a:endParaRPr lang="en-US" sz="2500">
              <a:solidFill>
                <a:srgbClr val="000000"/>
              </a:solidFill>
              <a:latin typeface="Times New Roman" panose="02020603050405020304" charset="0"/>
              <a:cs typeface="Times New Roman" panose="02020603050405020304" charset="0"/>
            </a:endParaRPr>
          </a:p>
        </p:txBody>
      </p:sp>
      <p:sp>
        <p:nvSpPr>
          <p:cNvPr id="22" name="TextBox 22"/>
          <p:cNvSpPr txBox="1"/>
          <p:nvPr/>
        </p:nvSpPr>
        <p:spPr>
          <a:xfrm>
            <a:off x="1836286" y="2446538"/>
            <a:ext cx="6015993"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A. KHÁI NIỆM</a:t>
            </a:r>
            <a:endParaRPr lang="en-US" sz="3000" spc="293">
              <a:solidFill>
                <a:srgbClr val="231F20"/>
              </a:solidFill>
              <a:latin typeface="Oswald Bold" panose="000008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sp>
      <p:grpSp>
        <p:nvGrpSpPr>
          <p:cNvPr id="4" name="Group 4"/>
          <p:cNvGrpSpPr/>
          <p:nvPr/>
        </p:nvGrpSpPr>
        <p:grpSpPr>
          <a:xfrm>
            <a:off x="7367427" y="6771091"/>
            <a:ext cx="2932415" cy="847111"/>
            <a:chOff x="0" y="0"/>
            <a:chExt cx="1075555" cy="310705"/>
          </a:xfrm>
        </p:grpSpPr>
        <p:sp>
          <p:nvSpPr>
            <p:cNvPr id="5" name="Freeform 5"/>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6" name="TextBox 6"/>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sp>
        <p:nvSpPr>
          <p:cNvPr id="7" name="Freeform 7"/>
          <p:cNvSpPr/>
          <p:nvPr/>
        </p:nvSpPr>
        <p:spPr>
          <a:xfrm rot="887923">
            <a:off x="-8162127" y="4725245"/>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2"/>
            <a:stretch>
              <a:fillRect/>
            </a:stretch>
          </a:blipFill>
        </p:spPr>
      </p:sp>
      <p:sp>
        <p:nvSpPr>
          <p:cNvPr id="8" name="Freeform 8"/>
          <p:cNvSpPr/>
          <p:nvPr/>
        </p:nvSpPr>
        <p:spPr>
          <a:xfrm>
            <a:off x="4346046" y="2978009"/>
            <a:ext cx="8975177" cy="3149721"/>
          </a:xfrm>
          <a:custGeom>
            <a:avLst/>
            <a:gdLst/>
            <a:ahLst/>
            <a:cxnLst/>
            <a:rect l="l" t="t" r="r" b="b"/>
            <a:pathLst>
              <a:path w="8975177" h="3149721">
                <a:moveTo>
                  <a:pt x="0" y="0"/>
                </a:moveTo>
                <a:lnTo>
                  <a:pt x="8975177" y="0"/>
                </a:lnTo>
                <a:lnTo>
                  <a:pt x="8975177" y="3149721"/>
                </a:lnTo>
                <a:lnTo>
                  <a:pt x="0" y="3149721"/>
                </a:lnTo>
                <a:lnTo>
                  <a:pt x="0" y="0"/>
                </a:lnTo>
                <a:close/>
              </a:path>
            </a:pathLst>
          </a:custGeom>
          <a:blipFill>
            <a:blip r:embed="rId3"/>
            <a:stretch>
              <a:fillRect/>
            </a:stretch>
          </a:blipFill>
        </p:spPr>
      </p:sp>
      <mc:AlternateContent xmlns:mc="http://schemas.openxmlformats.org/markup-compatibility/2006">
        <mc:Choice xmlns:a14="http://schemas.microsoft.com/office/drawing/2010/main" Requires="a14">
          <p:sp>
            <p:nvSpPr>
              <p:cNvPr id="9" name="TextBox 9"/>
              <p:cNvSpPr txBox="1"/>
              <p:nvPr/>
            </p:nvSpPr>
            <p:spPr>
              <a:xfrm>
                <a:off x="1669660" y="6742516"/>
                <a:ext cx="14948680" cy="1666875"/>
              </a:xfrm>
              <a:prstGeom prst="rect">
                <a:avLst/>
              </a:prstGeom>
            </p:spPr>
            <p:txBody>
              <a:bodyPr lIns="0" tIns="0" rIns="0" bIns="0" rtlCol="0" anchor="t">
                <a:spAutoFit/>
              </a:bodyPr>
              <a:lstStyle/>
              <a:p>
                <a:pPr algn="just">
                  <a:lnSpc>
                    <a:spcPts val="3250"/>
                  </a:lnSpc>
                  <a:spcBef>
                    <a:spcPct val="0"/>
                  </a:spcBef>
                </a:pPr>
                <a:r>
                  <a:rPr lang="en-US" sz="2500" dirty="0" err="1">
                    <a:solidFill>
                      <a:srgbClr val="000000"/>
                    </a:solidFill>
                    <a:latin typeface="Times New Roman" panose="02020603050405020304" charset="0"/>
                    <a:cs typeface="Times New Roman" panose="02020603050405020304" charset="0"/>
                  </a:rPr>
                  <a:t>Đánh</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giá</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mức</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độ</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bảo</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mật</a:t>
                </a:r>
                <a:r>
                  <a:rPr lang="en-US" sz="2500" dirty="0">
                    <a:solidFill>
                      <a:srgbClr val="000000"/>
                    </a:solidFill>
                    <a:latin typeface="Times New Roman" panose="02020603050405020304" charset="0"/>
                    <a:cs typeface="Times New Roman" panose="02020603050405020304" charset="0"/>
                  </a:rPr>
                  <a:t>: </a:t>
                </a:r>
                <a:endParaRPr lang="en-US" sz="2500" dirty="0">
                  <a:solidFill>
                    <a:srgbClr val="000000"/>
                  </a:solidFill>
                  <a:latin typeface="Times New Roman" panose="02020603050405020304" charset="0"/>
                  <a:cs typeface="Times New Roman" panose="02020603050405020304" charset="0"/>
                </a:endParaRPr>
              </a:p>
              <a:p>
                <a:pPr marL="539750" lvl="1" indent="-269875" algn="just">
                  <a:lnSpc>
                    <a:spcPts val="3250"/>
                  </a:lnSpc>
                  <a:spcBef>
                    <a:spcPct val="0"/>
                  </a:spcBef>
                  <a:buFont typeface="Arial" panose="020B0604020202020204"/>
                  <a:buChar char="•"/>
                </a:pPr>
                <a:r>
                  <a:rPr lang="en-US" sz="2500" dirty="0">
                    <a:solidFill>
                      <a:srgbClr val="000000"/>
                    </a:solidFill>
                    <a:latin typeface="Times New Roman" panose="02020603050405020304" charset="0"/>
                    <a:cs typeface="Times New Roman" panose="02020603050405020304" charset="0"/>
                  </a:rPr>
                  <a:t>Hacker </a:t>
                </a:r>
                <a:r>
                  <a:rPr lang="en-US" sz="2500" dirty="0" err="1">
                    <a:solidFill>
                      <a:srgbClr val="000000"/>
                    </a:solidFill>
                    <a:latin typeface="Times New Roman" panose="02020603050405020304" charset="0"/>
                    <a:cs typeface="Times New Roman" panose="02020603050405020304" charset="0"/>
                  </a:rPr>
                  <a:t>phải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tìm</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được</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cả</a:t>
                </a:r>
                <a:r>
                  <a:rPr lang="en-US" sz="2500" dirty="0">
                    <a:solidFill>
                      <a:srgbClr val="000000"/>
                    </a:solidFill>
                    <a:latin typeface="Times New Roman" panose="02020603050405020304" charset="0"/>
                    <a:cs typeface="Times New Roman" panose="02020603050405020304" charset="0"/>
                  </a:rPr>
                  <a:t> 2 </a:t>
                </a:r>
                <a:r>
                  <a:rPr lang="en-US" sz="2500" dirty="0" err="1">
                    <a:solidFill>
                      <a:srgbClr val="000000"/>
                    </a:solidFill>
                    <a:latin typeface="Times New Roman" panose="02020603050405020304" charset="0"/>
                    <a:cs typeface="Times New Roman" panose="02020603050405020304" charset="0"/>
                  </a:rPr>
                  <a:t>khóa</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bí</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mật</a:t>
                </a:r>
                <a:r>
                  <a:rPr lang="en-US" sz="2500" dirty="0">
                    <a:solidFill>
                      <a:srgbClr val="000000"/>
                    </a:solidFill>
                    <a:latin typeface="Times New Roman" panose="02020603050405020304" charset="0"/>
                    <a:cs typeface="Times New Roman" panose="02020603050405020304" charset="0"/>
                  </a:rPr>
                  <a:t> a, b, </a:t>
                </a:r>
                <a:endParaRPr lang="en-US" sz="2500" dirty="0">
                  <a:solidFill>
                    <a:srgbClr val="000000"/>
                  </a:solidFill>
                  <a:latin typeface="Times New Roman" panose="02020603050405020304" charset="0"/>
                  <a:cs typeface="Times New Roman" panose="02020603050405020304" charset="0"/>
                </a:endParaRPr>
              </a:p>
              <a:p>
                <a:pPr marL="539750" lvl="1" indent="-269875" algn="just">
                  <a:lnSpc>
                    <a:spcPts val="3250"/>
                  </a:lnSpc>
                  <a:spcBef>
                    <a:spcPct val="0"/>
                  </a:spcBef>
                  <a:buFont typeface="Arial" panose="020B0604020202020204"/>
                  <a:buChar char="•"/>
                </a:pPr>
                <a:r>
                  <a:rPr lang="en-US" sz="2500" dirty="0" err="1">
                    <a:solidFill>
                      <a:srgbClr val="000000"/>
                    </a:solidFill>
                    <a:latin typeface="Times New Roman" panose="02020603050405020304" charset="0"/>
                    <a:cs typeface="Times New Roman" panose="02020603050405020304" charset="0"/>
                  </a:rPr>
                  <a:t>Trên</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đường</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truyền</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chỉ</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có</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thể</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bắt</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được</a:t>
                </a:r>
                <a:r>
                  <a:rPr lang="en-US" sz="2500" dirty="0">
                    <a:solidFill>
                      <a:srgbClr val="000000"/>
                    </a:solidFill>
                    <a:latin typeface="Times New Roman" panose="02020603050405020304" charset="0"/>
                    <a:cs typeface="Times New Roman" panose="02020603050405020304" charset="0"/>
                  </a:rPr>
                  <a:t> Pa= a * G, Pb = b * G, </a:t>
                </a:r>
                <a:r>
                  <a:rPr lang="en-US" sz="2500" dirty="0" err="1">
                    <a:solidFill>
                      <a:srgbClr val="000000"/>
                    </a:solidFill>
                    <a:latin typeface="Times New Roman" panose="02020603050405020304" charset="0"/>
                    <a:cs typeface="Times New Roman" panose="02020603050405020304" charset="0"/>
                  </a:rPr>
                  <a:t>khi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biết</a:t>
                </a:r>
                <a:r>
                  <a:rPr lang="en-US" sz="2500" dirty="0">
                    <a:solidFill>
                      <a:srgbClr val="000000"/>
                    </a:solidFill>
                    <a:latin typeface="Times New Roman" panose="02020603050405020304" charset="0"/>
                    <a:cs typeface="Times New Roman" panose="02020603050405020304" charset="0"/>
                  </a:rPr>
                  <a:t> G, Hacker </a:t>
                </a:r>
                <a:r>
                  <a:rPr lang="en-US" sz="2500" dirty="0" err="1">
                    <a:solidFill>
                      <a:srgbClr val="000000"/>
                    </a:solidFill>
                    <a:latin typeface="Times New Roman" panose="02020603050405020304" charset="0"/>
                    <a:cs typeface="Times New Roman" panose="02020603050405020304" charset="0"/>
                  </a:rPr>
                  <a:t>phải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giải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bài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toán</a:t>
                </a:r>
                <a:r>
                  <a:rPr lang="en-US" sz="2500" dirty="0">
                    <a:solidFill>
                      <a:srgbClr val="000000"/>
                    </a:solidFill>
                    <a:latin typeface="Times New Roman" panose="02020603050405020304" charset="0"/>
                    <a:cs typeface="Times New Roman" panose="02020603050405020304" charset="0"/>
                  </a:rPr>
                  <a:t> Logarithm </a:t>
                </a:r>
                <a:r>
                  <a:rPr lang="en-US" sz="2500" dirty="0" err="1">
                    <a:solidFill>
                      <a:srgbClr val="000000"/>
                    </a:solidFill>
                    <a:latin typeface="Times New Roman" panose="02020603050405020304" charset="0"/>
                    <a:cs typeface="Times New Roman" panose="02020603050405020304" charset="0"/>
                  </a:rPr>
                  <a:t>rời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rạc</a:t>
                </a:r>
                <a:r>
                  <a:rPr lang="en-US" sz="2500" dirty="0">
                    <a:solidFill>
                      <a:srgbClr val="000000"/>
                    </a:solidFill>
                    <a:latin typeface="Times New Roman" panose="02020603050405020304" charset="0"/>
                    <a:cs typeface="Times New Roman" panose="02020603050405020304" charset="0"/>
                  </a:rPr>
                  <a:t> </a:t>
                </a:r>
                <a14:m>
                  <m:oMath xmlns:m="http://schemas.openxmlformats.org/officeDocument/2006/math">
                    <m:r>
                      <a:rPr lang="en-US" sz="2500" i="1" smtClean="0">
                        <a:solidFill>
                          <a:srgbClr val="000000"/>
                        </a:solidFill>
                        <a:latin typeface="Cambria Math" panose="02040503050406030204" pitchFamily="18" charset="0"/>
                        <a:cs typeface="Cambria Math" panose="02040503050406030204" pitchFamily="18" charset="0"/>
                      </a:rPr>
                      <m:t>𝑎</m:t>
                    </m:r>
                    <m:r>
                      <a:rPr lang="en-US" sz="2500" i="0" smtClean="0">
                        <a:solidFill>
                          <a:srgbClr val="000000"/>
                        </a:solidFill>
                        <a:latin typeface="Cambria Math" panose="02040503050406030204" pitchFamily="18" charset="0"/>
                        <a:ea typeface="MS Mincho" charset="0"/>
                        <a:cs typeface="Cambria Math" panose="02040503050406030204" pitchFamily="18" charset="0"/>
                      </a:rPr>
                      <m:t>=</m:t>
                    </m:r>
                    <m:func>
                      <m:funcPr>
                        <m:ctrlPr>
                          <a:rPr lang="en-US" sz="2500" i="1" smtClean="0">
                            <a:solidFill>
                              <a:srgbClr val="000000"/>
                            </a:solidFill>
                            <a:latin typeface="Cambria Math" panose="02040503050406030204" pitchFamily="18" charset="0"/>
                            <a:cs typeface="Cambria Math" panose="02040503050406030204" pitchFamily="18" charset="0"/>
                          </a:rPr>
                        </m:ctrlPr>
                      </m:funcPr>
                      <m:fName>
                        <m:sSub>
                          <m:sSubPr>
                            <m:ctrlPr>
                              <a:rPr lang="en-US" sz="2500" i="1" smtClean="0">
                                <a:solidFill>
                                  <a:srgbClr val="000000"/>
                                </a:solidFill>
                                <a:latin typeface="Cambria Math" panose="02040503050406030204" pitchFamily="18" charset="0"/>
                                <a:cs typeface="Cambria Math" panose="02040503050406030204" pitchFamily="18" charset="0"/>
                              </a:rPr>
                            </m:ctrlPr>
                          </m:sSubPr>
                          <m:e>
                            <m:r>
                              <m:rPr>
                                <m:sty m:val="p"/>
                              </m:rPr>
                              <a:rPr lang="en-US" sz="2500" i="0" smtClean="0">
                                <a:solidFill>
                                  <a:srgbClr val="000000"/>
                                </a:solidFill>
                                <a:latin typeface="Cambria Math" panose="02040503050406030204" pitchFamily="18" charset="0"/>
                                <a:cs typeface="Cambria Math" panose="02040503050406030204" pitchFamily="18" charset="0"/>
                              </a:rPr>
                              <m:t>log</m:t>
                            </m:r>
                          </m:e>
                          <m:sub>
                            <m:r>
                              <a:rPr lang="en-US" sz="2500" i="1" smtClean="0">
                                <a:solidFill>
                                  <a:srgbClr val="000000"/>
                                </a:solidFill>
                                <a:latin typeface="Cambria Math" panose="02040503050406030204" pitchFamily="18" charset="0"/>
                                <a:cs typeface="Cambria Math" panose="02040503050406030204" pitchFamily="18" charset="0"/>
                              </a:rPr>
                              <m:t>𝐺</m:t>
                            </m:r>
                          </m:sub>
                        </m:sSub>
                      </m:fName>
                      <m:e>
                        <m:d>
                          <m:dPr>
                            <m:ctrlPr>
                              <a:rPr lang="en-US" sz="2500" i="1" smtClean="0">
                                <a:solidFill>
                                  <a:srgbClr val="000000"/>
                                </a:solidFill>
                                <a:latin typeface="Cambria Math" panose="02040503050406030204" pitchFamily="18" charset="0"/>
                                <a:cs typeface="Cambria Math" panose="02040503050406030204" pitchFamily="18" charset="0"/>
                              </a:rPr>
                            </m:ctrlPr>
                          </m:dPr>
                          <m:e>
                            <m:sSub>
                              <m:sSubPr>
                                <m:ctrlPr>
                                  <a:rPr lang="en-US" sz="2500" i="1" smtClean="0">
                                    <a:solidFill>
                                      <a:srgbClr val="000000"/>
                                    </a:solidFill>
                                    <a:latin typeface="Cambria Math" panose="02040503050406030204" pitchFamily="18" charset="0"/>
                                    <a:cs typeface="Cambria Math" panose="02040503050406030204" pitchFamily="18" charset="0"/>
                                  </a:rPr>
                                </m:ctrlPr>
                              </m:sSubPr>
                              <m:e>
                                <m:r>
                                  <a:rPr lang="en-US" sz="2500" i="1" smtClean="0">
                                    <a:solidFill>
                                      <a:srgbClr val="000000"/>
                                    </a:solidFill>
                                    <a:latin typeface="Cambria Math" panose="02040503050406030204" pitchFamily="18" charset="0"/>
                                    <a:cs typeface="Cambria Math" panose="02040503050406030204" pitchFamily="18" charset="0"/>
                                  </a:rPr>
                                  <m:t>𝑃</m:t>
                                </m:r>
                              </m:e>
                              <m:sub>
                                <m:r>
                                  <a:rPr lang="en-US" sz="2500" i="1" smtClean="0">
                                    <a:solidFill>
                                      <a:srgbClr val="000000"/>
                                    </a:solidFill>
                                    <a:latin typeface="Cambria Math" panose="02040503050406030204" pitchFamily="18" charset="0"/>
                                    <a:cs typeface="Cambria Math" panose="02040503050406030204" pitchFamily="18" charset="0"/>
                                  </a:rPr>
                                  <m:t>𝑎</m:t>
                                </m:r>
                              </m:sub>
                            </m:sSub>
                          </m:e>
                        </m:d>
                      </m:e>
                    </m:func>
                    <m:r>
                      <a:rPr lang="en-US" sz="2500" i="1" smtClean="0">
                        <a:solidFill>
                          <a:srgbClr val="000000"/>
                        </a:solidFill>
                        <a:latin typeface="Cambria Math" panose="02040503050406030204" pitchFamily="18" charset="0"/>
                        <a:ea typeface="MS Mincho" charset="0"/>
                        <a:cs typeface="Cambria Math" panose="02040503050406030204" pitchFamily="18" charset="0"/>
                      </a:rPr>
                      <m:t> </m:t>
                    </m:r>
                  </m:oMath>
                </a14:m>
                <a:r>
                  <a:rPr lang="en-US" sz="2500" dirty="0" err="1">
                    <a:solidFill>
                      <a:srgbClr val="000000"/>
                    </a:solidFill>
                    <a:latin typeface="Times New Roman" panose="02020603050405020304" charset="0"/>
                    <a:cs typeface="Times New Roman" panose="02020603050405020304" charset="0"/>
                  </a:rPr>
                  <a:t>và</a:t>
                </a:r>
                <a:r>
                  <a:rPr lang="en-US" sz="2500" dirty="0">
                    <a:solidFill>
                      <a:srgbClr val="000000"/>
                    </a:solidFill>
                    <a:latin typeface="Times New Roman" panose="02020603050405020304" charset="0"/>
                    <a:cs typeface="Times New Roman" panose="02020603050405020304" charset="0"/>
                  </a:rPr>
                  <a:t> </a:t>
                </a:r>
                <a14:m>
                  <m:oMath xmlns:m="http://schemas.openxmlformats.org/officeDocument/2006/math">
                    <m:r>
                      <a:rPr lang="en-US" sz="2500" i="1" dirty="0">
                        <a:solidFill>
                          <a:srgbClr val="000000"/>
                        </a:solidFill>
                        <a:latin typeface="Cambria Math" panose="02040503050406030204" pitchFamily="18" charset="0"/>
                        <a:cs typeface="Cambria Math" panose="02040503050406030204" pitchFamily="18" charset="0"/>
                      </a:rPr>
                      <m:t>𝑏</m:t>
                    </m:r>
                    <m:r>
                      <a:rPr lang="en-US" sz="2500" dirty="0" err="1">
                        <a:solidFill>
                          <a:srgbClr val="000000"/>
                        </a:solidFill>
                        <a:latin typeface="Cambria Math" panose="02040503050406030204" pitchFamily="18" charset="0"/>
                        <a:ea typeface="MS Mincho" charset="0"/>
                        <a:cs typeface="Cambria Math" panose="02040503050406030204" pitchFamily="18" charset="0"/>
                      </a:rPr>
                      <m:t>=</m:t>
                    </m:r>
                    <m:func>
                      <m:funcPr>
                        <m:ctrlPr>
                          <a:rPr lang="en-US" sz="2500" i="1" dirty="0" err="1">
                            <a:solidFill>
                              <a:srgbClr val="000000"/>
                            </a:solidFill>
                            <a:latin typeface="Cambria Math" panose="02040503050406030204" pitchFamily="18" charset="0"/>
                            <a:cs typeface="Cambria Math" panose="02040503050406030204" pitchFamily="18" charset="0"/>
                          </a:rPr>
                        </m:ctrlPr>
                      </m:funcPr>
                      <m:fName>
                        <m:sSub>
                          <m:sSubPr>
                            <m:ctrlPr>
                              <a:rPr lang="en-US" sz="2500" i="1" dirty="0" err="1">
                                <a:solidFill>
                                  <a:srgbClr val="000000"/>
                                </a:solidFill>
                                <a:latin typeface="Cambria Math" panose="02040503050406030204" pitchFamily="18" charset="0"/>
                                <a:cs typeface="Cambria Math" panose="02040503050406030204" pitchFamily="18" charset="0"/>
                              </a:rPr>
                            </m:ctrlPr>
                          </m:sSubPr>
                          <m:e>
                            <m:r>
                              <m:rPr>
                                <m:sty m:val="p"/>
                              </m:rPr>
                              <a:rPr lang="en-US" sz="2500" dirty="0" err="1">
                                <a:solidFill>
                                  <a:srgbClr val="000000"/>
                                </a:solidFill>
                                <a:latin typeface="Cambria Math" panose="02040503050406030204" pitchFamily="18" charset="0"/>
                                <a:cs typeface="Cambria Math" panose="02040503050406030204" pitchFamily="18" charset="0"/>
                              </a:rPr>
                              <m:t>log</m:t>
                            </m:r>
                          </m:e>
                          <m:sub>
                            <m:r>
                              <a:rPr lang="en-US" sz="2500" i="1" dirty="0" err="1">
                                <a:solidFill>
                                  <a:srgbClr val="000000"/>
                                </a:solidFill>
                                <a:latin typeface="Cambria Math" panose="02040503050406030204" pitchFamily="18" charset="0"/>
                                <a:cs typeface="Cambria Math" panose="02040503050406030204" pitchFamily="18" charset="0"/>
                              </a:rPr>
                              <m:t>𝐺</m:t>
                            </m:r>
                          </m:sub>
                        </m:sSub>
                      </m:fName>
                      <m:e>
                        <m:d>
                          <m:dPr>
                            <m:ctrlPr>
                              <a:rPr lang="en-US" sz="2500" i="1" dirty="0" err="1">
                                <a:solidFill>
                                  <a:srgbClr val="000000"/>
                                </a:solidFill>
                                <a:latin typeface="Cambria Math" panose="02040503050406030204" pitchFamily="18" charset="0"/>
                                <a:cs typeface="Cambria Math" panose="02040503050406030204" pitchFamily="18" charset="0"/>
                              </a:rPr>
                            </m:ctrlPr>
                          </m:dPr>
                          <m:e>
                            <m:sSub>
                              <m:sSubPr>
                                <m:ctrlPr>
                                  <a:rPr lang="en-US" sz="2500" i="1" dirty="0" err="1">
                                    <a:solidFill>
                                      <a:srgbClr val="000000"/>
                                    </a:solidFill>
                                    <a:latin typeface="Cambria Math" panose="02040503050406030204" pitchFamily="18" charset="0"/>
                                    <a:cs typeface="Cambria Math" panose="02040503050406030204" pitchFamily="18" charset="0"/>
                                  </a:rPr>
                                </m:ctrlPr>
                              </m:sSubPr>
                              <m:e>
                                <m:r>
                                  <a:rPr lang="en-US" sz="2500" i="1" dirty="0" err="1">
                                    <a:solidFill>
                                      <a:srgbClr val="000000"/>
                                    </a:solidFill>
                                    <a:latin typeface="Cambria Math" panose="02040503050406030204" pitchFamily="18" charset="0"/>
                                    <a:cs typeface="Cambria Math" panose="02040503050406030204" pitchFamily="18" charset="0"/>
                                  </a:rPr>
                                  <m:t>𝑃</m:t>
                                </m:r>
                              </m:e>
                              <m:sub>
                                <m:r>
                                  <a:rPr lang="en-US" sz="2500" i="1" dirty="0" err="1">
                                    <a:solidFill>
                                      <a:srgbClr val="000000"/>
                                    </a:solidFill>
                                    <a:latin typeface="Cambria Math" panose="02040503050406030204" pitchFamily="18" charset="0"/>
                                    <a:cs typeface="Cambria Math" panose="02040503050406030204" pitchFamily="18" charset="0"/>
                                  </a:rPr>
                                  <m:t>𝑏</m:t>
                                </m:r>
                              </m:sub>
                            </m:sSub>
                          </m:e>
                        </m:d>
                      </m:e>
                    </m:func>
                    <m:r>
                      <a:rPr lang="en-US" sz="2500" i="1" dirty="0" err="1">
                        <a:solidFill>
                          <a:srgbClr val="000000"/>
                        </a:solidFill>
                        <a:latin typeface="Cambria Math" panose="02040503050406030204" pitchFamily="18" charset="0"/>
                        <a:ea typeface="MS Mincho" charset="0"/>
                        <a:cs typeface="Cambria Math" panose="02040503050406030204" pitchFamily="18" charset="0"/>
                      </a:rPr>
                      <m:t> </m:t>
                    </m:r>
                  </m:oMath>
                </a14:m>
                <a:r>
                  <a:rPr lang="en-US" sz="2500" dirty="0" err="1">
                    <a:solidFill>
                      <a:srgbClr val="000000"/>
                    </a:solidFill>
                    <a:latin typeface="Times New Roman" panose="02020603050405020304" charset="0"/>
                    <a:cs typeface="Times New Roman" panose="02020603050405020304" charset="0"/>
                  </a:rPr>
                  <a:t>và</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bài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toán</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không</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giải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được</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trong</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thời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gian</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đa</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thức</a:t>
                </a:r>
                <a:r>
                  <a:rPr lang="en-US" sz="2500" dirty="0">
                    <a:solidFill>
                      <a:srgbClr val="000000"/>
                    </a:solidFill>
                    <a:latin typeface="Times New Roman" panose="02020603050405020304" charset="0"/>
                    <a:cs typeface="Times New Roman" panose="02020603050405020304" charset="0"/>
                  </a:rPr>
                  <a:t>.</a:t>
                </a:r>
                <a:endParaRPr lang="en-US" sz="2500" dirty="0">
                  <a:solidFill>
                    <a:srgbClr val="000000"/>
                  </a:solidFill>
                  <a:latin typeface="Times New Roman" panose="02020603050405020304" charset="0"/>
                  <a:cs typeface="Times New Roman" panose="02020603050405020304" charset="0"/>
                </a:endParaRPr>
              </a:p>
            </p:txBody>
          </p:sp>
        </mc:Choice>
        <mc:Fallback>
          <p:sp>
            <p:nvSpPr>
              <p:cNvPr id="9" name="TextBox 9"/>
              <p:cNvSpPr txBox="1">
                <a:spLocks noRot="1" noChangeAspect="1" noMove="1" noResize="1" noEditPoints="1" noAdjustHandles="1" noChangeArrowheads="1" noChangeShapeType="1" noTextEdit="1"/>
              </p:cNvSpPr>
              <p:nvPr/>
            </p:nvSpPr>
            <p:spPr>
              <a:xfrm>
                <a:off x="1669660" y="6742516"/>
                <a:ext cx="14948680" cy="1666875"/>
              </a:xfrm>
              <a:prstGeom prst="rect">
                <a:avLst/>
              </a:prstGeom>
              <a:blipFill rotWithShape="1">
                <a:blip r:embed="rId4"/>
                <a:stretch>
                  <a:fillRect l="-2" t="-5" r="3" b="5"/>
                </a:stretch>
              </a:blipFill>
            </p:spPr>
            <p:txBody>
              <a:bodyPr/>
              <a:lstStyle/>
              <a:p>
                <a:r>
                  <a:rPr lang="en-US" altLang="en-US">
                    <a:noFill/>
                  </a:rPr>
                  <a:t> </a:t>
                </a:r>
              </a:p>
            </p:txBody>
          </p:sp>
        </mc:Fallback>
      </mc:AlternateContent>
      <p:sp>
        <p:nvSpPr>
          <p:cNvPr id="12" name="TextBox 12"/>
          <p:cNvSpPr txBox="1"/>
          <p:nvPr/>
        </p:nvSpPr>
        <p:spPr>
          <a:xfrm>
            <a:off x="1028700" y="1282740"/>
            <a:ext cx="14142440"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Trao đổi khóa</a:t>
            </a:r>
            <a:endParaRPr lang="en-US" sz="2485">
              <a:solidFill>
                <a:srgbClr val="100F0D"/>
              </a:solidFill>
              <a:latin typeface="Montserrat Light Bold" panose="00000800000000000000"/>
            </a:endParaRPr>
          </a:p>
        </p:txBody>
      </p:sp>
      <p:sp>
        <p:nvSpPr>
          <p:cNvPr id="13" name="TextBox 13"/>
          <p:cNvSpPr txBox="1"/>
          <p:nvPr/>
        </p:nvSpPr>
        <p:spPr>
          <a:xfrm>
            <a:off x="1028700"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14" name="TextBox 14"/>
          <p:cNvSpPr txBox="1"/>
          <p:nvPr/>
        </p:nvSpPr>
        <p:spPr>
          <a:xfrm>
            <a:off x="5971117" y="1962538"/>
            <a:ext cx="6383867" cy="466725"/>
          </a:xfrm>
          <a:prstGeom prst="rect">
            <a:avLst/>
          </a:prstGeom>
        </p:spPr>
        <p:txBody>
          <a:bodyPr lIns="0" tIns="0" rIns="0" bIns="0" rtlCol="0" anchor="t">
            <a:spAutoFit/>
          </a:bodyPr>
          <a:lstStyle/>
          <a:p>
            <a:pPr algn="ctr">
              <a:lnSpc>
                <a:spcPts val="3640"/>
              </a:lnSpc>
              <a:spcBef>
                <a:spcPct val="0"/>
              </a:spcBef>
            </a:pPr>
            <a:r>
              <a:rPr lang="en-US" sz="2800">
                <a:solidFill>
                  <a:srgbClr val="000000"/>
                </a:solidFill>
                <a:latin typeface="Times New Roman" panose="02020603050405020304" charset="0"/>
                <a:cs typeface="Times New Roman" panose="02020603050405020304" charset="0"/>
              </a:rPr>
              <a:t>ECDH (Elliptic Curve Diffie-Hellman) </a:t>
            </a:r>
            <a:endParaRPr lang="en-US" sz="2800">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7620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sp>
      <p:sp>
        <p:nvSpPr>
          <p:cNvPr id="5" name="TextBox 5"/>
          <p:cNvSpPr txBox="1"/>
          <p:nvPr/>
        </p:nvSpPr>
        <p:spPr>
          <a:xfrm>
            <a:off x="1028700" y="1241078"/>
            <a:ext cx="14142440"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Trao đổi khóa</a:t>
            </a:r>
            <a:endParaRPr lang="en-US" sz="2485">
              <a:solidFill>
                <a:srgbClr val="100F0D"/>
              </a:solidFill>
              <a:latin typeface="Montserrat Light Bold" panose="00000800000000000000"/>
            </a:endParaRPr>
          </a:p>
        </p:txBody>
      </p:sp>
      <p:sp>
        <p:nvSpPr>
          <p:cNvPr id="6" name="TextBox 6"/>
          <p:cNvSpPr txBox="1"/>
          <p:nvPr/>
        </p:nvSpPr>
        <p:spPr>
          <a:xfrm>
            <a:off x="1028700"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7" name="TextBox 7"/>
          <p:cNvSpPr txBox="1"/>
          <p:nvPr/>
        </p:nvSpPr>
        <p:spPr>
          <a:xfrm>
            <a:off x="4359403" y="1873251"/>
            <a:ext cx="9308704" cy="499745"/>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panose="02020603050405020304" charset="0"/>
                <a:cs typeface="Times New Roman" panose="02020603050405020304" charset="0"/>
              </a:rPr>
              <a:t>ECMQV (</a:t>
            </a:r>
            <a:r>
              <a:rPr lang="en-US" sz="3000">
                <a:solidFill>
                  <a:srgbClr val="000000"/>
                </a:solidFill>
                <a:latin typeface="Times New Roman" panose="02020603050405020304" charset="0"/>
                <a:cs typeface="Times New Roman" panose="02020603050405020304" charset="0"/>
                <a:hlinkClick r:id="rId3" tooltip="https://www.cryptopp.com/wiki/Elliptic_Curve_Menezes-Qu-Vanstone"/>
              </a:rPr>
              <a:t>Elliptic Curve Menezes-Qu-Vanstone</a:t>
            </a:r>
            <a:r>
              <a:rPr lang="en-US" sz="3000">
                <a:solidFill>
                  <a:srgbClr val="000000"/>
                </a:solidFill>
                <a:latin typeface="Times New Roman" panose="02020603050405020304" charset="0"/>
                <a:cs typeface="Times New Roman" panose="02020603050405020304" charset="0"/>
              </a:rPr>
              <a:t>)</a:t>
            </a:r>
            <a:endParaRPr lang="en-US" sz="3000">
              <a:solidFill>
                <a:srgbClr val="000000"/>
              </a:solidFill>
              <a:latin typeface="Times New Roman" panose="02020603050405020304" charset="0"/>
              <a:cs typeface="Times New Roman" panose="02020603050405020304" charset="0"/>
            </a:endParaRPr>
          </a:p>
        </p:txBody>
      </p:sp>
      <p:sp>
        <p:nvSpPr>
          <p:cNvPr id="8" name="TextBox 8"/>
          <p:cNvSpPr txBox="1"/>
          <p:nvPr/>
        </p:nvSpPr>
        <p:spPr>
          <a:xfrm>
            <a:off x="1436153" y="3010157"/>
            <a:ext cx="6333762" cy="353060"/>
          </a:xfrm>
          <a:prstGeom prst="rect">
            <a:avLst/>
          </a:prstGeom>
        </p:spPr>
        <p:txBody>
          <a:bodyPr lIns="0" tIns="0" rIns="0" bIns="0" rtlCol="0" anchor="t">
            <a:spAutoFit/>
          </a:bodyPr>
          <a:lstStyle/>
          <a:p>
            <a:pPr algn="ctr">
              <a:lnSpc>
                <a:spcPts val="2860"/>
              </a:lnSpc>
              <a:spcBef>
                <a:spcPct val="0"/>
              </a:spcBef>
            </a:pPr>
            <a:r>
              <a:rPr lang="en-US" sz="2200">
                <a:solidFill>
                  <a:srgbClr val="000000"/>
                </a:solidFill>
                <a:latin typeface="Times New Roman" panose="02020603050405020304" charset="0"/>
                <a:cs typeface="Times New Roman" panose="02020603050405020304" charset="0"/>
              </a:rPr>
              <a:t>Bên A</a:t>
            </a:r>
            <a:endParaRPr lang="en-US" sz="2200">
              <a:solidFill>
                <a:srgbClr val="000000"/>
              </a:solidFill>
              <a:latin typeface="Times New Roman" panose="02020603050405020304" charset="0"/>
              <a:cs typeface="Times New Roman" panose="02020603050405020304" charset="0"/>
            </a:endParaRPr>
          </a:p>
        </p:txBody>
      </p:sp>
      <p:pic>
        <p:nvPicPr>
          <p:cNvPr id="9" name="Picture 8"/>
          <p:cNvPicPr>
            <a:picLocks noChangeAspect="1"/>
          </p:cNvPicPr>
          <p:nvPr/>
        </p:nvPicPr>
        <p:blipFill>
          <a:blip r:embed="rId4"/>
          <a:stretch>
            <a:fillRect/>
          </a:stretch>
        </p:blipFill>
        <p:spPr>
          <a:xfrm>
            <a:off x="533400" y="3695700"/>
            <a:ext cx="8450580" cy="5511800"/>
          </a:xfrm>
          <a:prstGeom prst="rect">
            <a:avLst/>
          </a:prstGeom>
        </p:spPr>
      </p:pic>
      <p:sp>
        <p:nvSpPr>
          <p:cNvPr id="11" name="TextBox 8"/>
          <p:cNvSpPr txBox="1"/>
          <p:nvPr/>
        </p:nvSpPr>
        <p:spPr>
          <a:xfrm>
            <a:off x="10591583" y="3137157"/>
            <a:ext cx="6333762" cy="366395"/>
          </a:xfrm>
          <a:prstGeom prst="rect">
            <a:avLst/>
          </a:prstGeom>
        </p:spPr>
        <p:txBody>
          <a:bodyPr lIns="0" tIns="0" rIns="0" bIns="0" rtlCol="0" anchor="t">
            <a:spAutoFit/>
          </a:bodyPr>
          <a:p>
            <a:pPr algn="ctr">
              <a:lnSpc>
                <a:spcPts val="2860"/>
              </a:lnSpc>
              <a:spcBef>
                <a:spcPct val="0"/>
              </a:spcBef>
            </a:pPr>
            <a:r>
              <a:rPr lang="en-US" sz="2200">
                <a:solidFill>
                  <a:srgbClr val="000000"/>
                </a:solidFill>
                <a:latin typeface="Times New Roman" panose="02020603050405020304" charset="0"/>
                <a:cs typeface="Times New Roman" panose="02020603050405020304" charset="0"/>
              </a:rPr>
              <a:t>Bên </a:t>
            </a:r>
            <a:r>
              <a:rPr lang="vi-VN" altLang="en-US" sz="2200">
                <a:solidFill>
                  <a:srgbClr val="000000"/>
                </a:solidFill>
                <a:latin typeface="Times New Roman" panose="02020603050405020304" charset="0"/>
                <a:cs typeface="Times New Roman" panose="02020603050405020304" charset="0"/>
              </a:rPr>
              <a:t>B</a:t>
            </a:r>
            <a:endParaRPr lang="vi-VN" altLang="en-US" sz="2200">
              <a:solidFill>
                <a:srgbClr val="000000"/>
              </a:solidFill>
              <a:latin typeface="Times New Roman" panose="02020603050405020304" charset="0"/>
              <a:cs typeface="Times New Roman" panose="02020603050405020304" charset="0"/>
            </a:endParaRPr>
          </a:p>
        </p:txBody>
      </p:sp>
      <p:pic>
        <p:nvPicPr>
          <p:cNvPr id="13" name="Picture 12"/>
          <p:cNvPicPr>
            <a:picLocks noChangeAspect="1"/>
          </p:cNvPicPr>
          <p:nvPr/>
        </p:nvPicPr>
        <p:blipFill>
          <a:blip r:embed="rId5"/>
          <a:stretch>
            <a:fillRect/>
          </a:stretch>
        </p:blipFill>
        <p:spPr>
          <a:xfrm>
            <a:off x="9525000" y="3695700"/>
            <a:ext cx="8686800" cy="55149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sp>
      <p:sp>
        <p:nvSpPr>
          <p:cNvPr id="4" name="Freeform 4"/>
          <p:cNvSpPr/>
          <p:nvPr/>
        </p:nvSpPr>
        <p:spPr>
          <a:xfrm>
            <a:off x="5814694" y="3897887"/>
            <a:ext cx="6658611" cy="2774421"/>
          </a:xfrm>
          <a:custGeom>
            <a:avLst/>
            <a:gdLst/>
            <a:ahLst/>
            <a:cxnLst/>
            <a:rect l="l" t="t" r="r" b="b"/>
            <a:pathLst>
              <a:path w="6658611" h="2774421">
                <a:moveTo>
                  <a:pt x="0" y="0"/>
                </a:moveTo>
                <a:lnTo>
                  <a:pt x="6658612" y="0"/>
                </a:lnTo>
                <a:lnTo>
                  <a:pt x="6658612" y="2774421"/>
                </a:lnTo>
                <a:lnTo>
                  <a:pt x="0" y="2774421"/>
                </a:lnTo>
                <a:lnTo>
                  <a:pt x="0" y="0"/>
                </a:lnTo>
                <a:close/>
              </a:path>
            </a:pathLst>
          </a:custGeom>
          <a:blipFill>
            <a:blip r:embed="rId3"/>
            <a:stretch>
              <a:fillRect/>
            </a:stretch>
          </a:blipFill>
        </p:spPr>
      </p:sp>
      <p:sp>
        <p:nvSpPr>
          <p:cNvPr id="6" name="TextBox 6"/>
          <p:cNvSpPr txBox="1"/>
          <p:nvPr/>
        </p:nvSpPr>
        <p:spPr>
          <a:xfrm>
            <a:off x="4350516" y="-73646"/>
            <a:ext cx="9113981" cy="1723285"/>
          </a:xfrm>
          <a:prstGeom prst="rect">
            <a:avLst/>
          </a:prstGeom>
        </p:spPr>
        <p:txBody>
          <a:bodyPr lIns="0" tIns="0" rIns="0" bIns="0" rtlCol="0" anchor="t">
            <a:spAutoFit/>
          </a:bodyPr>
          <a:lstStyle/>
          <a:p>
            <a:pPr marL="0" lvl="0" indent="0" algn="ctr">
              <a:lnSpc>
                <a:spcPts val="6945"/>
              </a:lnSpc>
              <a:spcBef>
                <a:spcPct val="0"/>
              </a:spcBef>
            </a:pPr>
            <a:r>
              <a:rPr lang="en-US" sz="5030" spc="493">
                <a:solidFill>
                  <a:srgbClr val="231F20"/>
                </a:solidFill>
                <a:latin typeface="Oswald Bold" panose="00000800000000000000"/>
              </a:rPr>
              <a:t>ELLIPTIC CURVE CRYPTOGRAPHY (ECC)</a:t>
            </a:r>
            <a:endParaRPr lang="en-US" sz="5030" spc="493">
              <a:solidFill>
                <a:srgbClr val="231F20"/>
              </a:solidFill>
              <a:latin typeface="Oswald Bold" panose="00000800000000000000"/>
            </a:endParaRPr>
          </a:p>
        </p:txBody>
      </p:sp>
      <p:sp>
        <p:nvSpPr>
          <p:cNvPr id="7" name="TextBox 7"/>
          <p:cNvSpPr txBox="1"/>
          <p:nvPr/>
        </p:nvSpPr>
        <p:spPr>
          <a:xfrm>
            <a:off x="1836286" y="2412274"/>
            <a:ext cx="14142440"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Trao đổi khóa</a:t>
            </a:r>
            <a:endParaRPr lang="en-US" sz="2485">
              <a:solidFill>
                <a:srgbClr val="100F0D"/>
              </a:solidFill>
              <a:latin typeface="Montserrat Light Bold" panose="00000800000000000000"/>
            </a:endParaRPr>
          </a:p>
        </p:txBody>
      </p:sp>
      <p:sp>
        <p:nvSpPr>
          <p:cNvPr id="8" name="TextBox 8"/>
          <p:cNvSpPr txBox="1"/>
          <p:nvPr/>
        </p:nvSpPr>
        <p:spPr>
          <a:xfrm>
            <a:off x="1836286" y="1837437"/>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9" name="TextBox 9"/>
          <p:cNvSpPr txBox="1"/>
          <p:nvPr/>
        </p:nvSpPr>
        <p:spPr>
          <a:xfrm>
            <a:off x="5977119" y="2648842"/>
            <a:ext cx="6333762" cy="366395"/>
          </a:xfrm>
          <a:prstGeom prst="rect">
            <a:avLst/>
          </a:prstGeom>
        </p:spPr>
        <p:txBody>
          <a:bodyPr lIns="0" tIns="0" rIns="0" bIns="0" rtlCol="0" anchor="t">
            <a:spAutoFit/>
          </a:bodyPr>
          <a:lstStyle/>
          <a:p>
            <a:pPr algn="ctr">
              <a:lnSpc>
                <a:spcPts val="2860"/>
              </a:lnSpc>
              <a:spcBef>
                <a:spcPct val="0"/>
              </a:spcBef>
            </a:pPr>
            <a:r>
              <a:rPr lang="en-US" sz="2200">
                <a:solidFill>
                  <a:srgbClr val="000000"/>
                </a:solidFill>
                <a:latin typeface="Times New Roman" panose="02020603050405020304" charset="0"/>
                <a:cs typeface="Times New Roman" panose="02020603050405020304" charset="0"/>
              </a:rPr>
              <a:t>ECMQV (</a:t>
            </a:r>
            <a:r>
              <a:rPr lang="en-US" sz="2200">
                <a:solidFill>
                  <a:srgbClr val="000000"/>
                </a:solidFill>
                <a:latin typeface="Times New Roman" panose="02020603050405020304" charset="0"/>
                <a:cs typeface="Times New Roman" panose="02020603050405020304" charset="0"/>
                <a:hlinkClick r:id="rId4" tooltip="https://www.cryptopp.com/wiki/Elliptic_Curve_Menezes-Qu-Vanstone"/>
              </a:rPr>
              <a:t>Elliptic Curve Menezes-Qu-Vanstone</a:t>
            </a:r>
            <a:r>
              <a:rPr lang="en-US" sz="2200">
                <a:solidFill>
                  <a:srgbClr val="000000"/>
                </a:solidFill>
                <a:latin typeface="Times New Roman" panose="02020603050405020304" charset="0"/>
                <a:cs typeface="Times New Roman" panose="02020603050405020304" charset="0"/>
              </a:rPr>
              <a:t>)</a:t>
            </a:r>
            <a:endParaRPr lang="en-US" sz="2200">
              <a:solidFill>
                <a:srgbClr val="000000"/>
              </a:solidFill>
              <a:latin typeface="Times New Roman" panose="02020603050405020304" charset="0"/>
              <a:cs typeface="Times New Roman" panose="02020603050405020304" charset="0"/>
            </a:endParaRPr>
          </a:p>
        </p:txBody>
      </p:sp>
      <p:sp>
        <p:nvSpPr>
          <p:cNvPr id="10" name="TextBox 10"/>
          <p:cNvSpPr txBox="1"/>
          <p:nvPr/>
        </p:nvSpPr>
        <p:spPr>
          <a:xfrm>
            <a:off x="5977119" y="3230502"/>
            <a:ext cx="6333762" cy="366395"/>
          </a:xfrm>
          <a:prstGeom prst="rect">
            <a:avLst/>
          </a:prstGeom>
        </p:spPr>
        <p:txBody>
          <a:bodyPr lIns="0" tIns="0" rIns="0" bIns="0" rtlCol="0" anchor="t">
            <a:spAutoFit/>
          </a:bodyPr>
          <a:lstStyle/>
          <a:p>
            <a:pPr algn="ctr">
              <a:lnSpc>
                <a:spcPts val="2860"/>
              </a:lnSpc>
              <a:spcBef>
                <a:spcPct val="0"/>
              </a:spcBef>
            </a:pPr>
            <a:r>
              <a:rPr lang="vi-VN" altLang="en-US" sz="2200">
                <a:solidFill>
                  <a:srgbClr val="000000"/>
                </a:solidFill>
                <a:latin typeface="Times New Roman" panose="02020603050405020304" charset="0"/>
                <a:cs typeface="Times New Roman" panose="02020603050405020304" charset="0"/>
              </a:rPr>
              <a:t>Tính đúng </a:t>
            </a:r>
            <a:r>
              <a:rPr lang="vi-VN" altLang="en-US" sz="2200">
                <a:solidFill>
                  <a:srgbClr val="000000"/>
                </a:solidFill>
                <a:latin typeface="Times New Roman" panose="02020603050405020304" charset="0"/>
                <a:cs typeface="Times New Roman" panose="02020603050405020304" charset="0"/>
              </a:rPr>
              <a:t>đắn</a:t>
            </a:r>
            <a:endParaRPr lang="vi-VN" altLang="en-US" sz="2200">
              <a:solidFill>
                <a:srgbClr val="000000"/>
              </a:solidFill>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11" name="TextBox 11"/>
              <p:cNvSpPr txBox="1"/>
              <p:nvPr/>
            </p:nvSpPr>
            <p:spPr>
              <a:xfrm>
                <a:off x="1836286" y="7268064"/>
                <a:ext cx="15384914" cy="1666875"/>
              </a:xfrm>
              <a:prstGeom prst="rect">
                <a:avLst/>
              </a:prstGeom>
            </p:spPr>
            <p:txBody>
              <a:bodyPr wrap="square" lIns="0" tIns="0" rIns="0" bIns="0" rtlCol="0" anchor="t">
                <a:spAutoFit/>
              </a:bodyPr>
              <a:lstStyle/>
              <a:p>
                <a:pPr algn="l">
                  <a:lnSpc>
                    <a:spcPts val="3250"/>
                  </a:lnSpc>
                  <a:spcBef>
                    <a:spcPct val="0"/>
                  </a:spcBef>
                </a:pPr>
                <a:r>
                  <a:rPr lang="en-US" sz="2500" dirty="0">
                    <a:solidFill>
                      <a:srgbClr val="000000"/>
                    </a:solidFill>
                    <a:latin typeface="Times New Roman" panose="02020603050405020304" charset="0"/>
                    <a:cs typeface="Times New Roman" panose="02020603050405020304" charset="0"/>
                  </a:rPr>
                  <a:t>Đánh </a:t>
                </a:r>
                <a:r>
                  <a:rPr lang="en-US" sz="2500" dirty="0" err="1">
                    <a:solidFill>
                      <a:srgbClr val="000000"/>
                    </a:solidFill>
                    <a:latin typeface="Times New Roman" panose="02020603050405020304" charset="0"/>
                    <a:cs typeface="Times New Roman" panose="02020603050405020304" charset="0"/>
                  </a:rPr>
                  <a:t>giá</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bảo</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mật</a:t>
                </a:r>
                <a:r>
                  <a:rPr lang="en-US" sz="2500" dirty="0">
                    <a:solidFill>
                      <a:srgbClr val="000000"/>
                    </a:solidFill>
                    <a:latin typeface="Times New Roman" panose="02020603050405020304" charset="0"/>
                    <a:cs typeface="Times New Roman" panose="02020603050405020304" charset="0"/>
                  </a:rPr>
                  <a:t>:</a:t>
                </a:r>
                <a:r>
                  <a:rPr lang="en-US" sz="2500" dirty="0">
                    <a:solidFill>
                      <a:srgbClr val="000000"/>
                    </a:solidFill>
                    <a:latin typeface="Times New Roman" panose="02020603050405020304" charset="0"/>
                    <a:cs typeface="Times New Roman" panose="02020603050405020304" charset="0"/>
                  </a:rPr>
                  <a:t> </a:t>
                </a:r>
                <a:endParaRPr lang="en-US" sz="2500" dirty="0">
                  <a:solidFill>
                    <a:srgbClr val="000000"/>
                  </a:solidFill>
                  <a:latin typeface="Times New Roman" panose="02020603050405020304" charset="0"/>
                  <a:cs typeface="Times New Roman" panose="02020603050405020304" charset="0"/>
                </a:endParaRPr>
              </a:p>
              <a:p>
                <a:pPr algn="l">
                  <a:lnSpc>
                    <a:spcPts val="3250"/>
                  </a:lnSpc>
                  <a:spcBef>
                    <a:spcPct val="0"/>
                  </a:spcBef>
                </a:pPr>
                <a:r>
                  <a:rPr lang="en-US" sz="2500" dirty="0">
                    <a:solidFill>
                      <a:srgbClr val="000000"/>
                    </a:solidFill>
                    <a:latin typeface="Times New Roman" panose="02020603050405020304" charset="0"/>
                    <a:cs typeface="Times New Roman" panose="02020603050405020304" charset="0"/>
                  </a:rPr>
                  <a:t>Hacker </a:t>
                </a:r>
                <a:r>
                  <a:rPr lang="en-US" sz="2500" dirty="0" err="1">
                    <a:solidFill>
                      <a:srgbClr val="000000"/>
                    </a:solidFill>
                    <a:latin typeface="Times New Roman" panose="02020603050405020304" charset="0"/>
                    <a:cs typeface="Times New Roman" panose="02020603050405020304" charset="0"/>
                  </a:rPr>
                  <a:t>phải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tìm</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được</a:t>
                </a:r>
                <a:r>
                  <a:rPr lang="en-US" sz="2500" dirty="0">
                    <a:solidFill>
                      <a:srgbClr val="000000"/>
                    </a:solidFill>
                    <a:latin typeface="Times New Roman" panose="02020603050405020304" charset="0"/>
                    <a:cs typeface="Times New Roman" panose="02020603050405020304" charset="0"/>
                  </a:rPr>
                  <a:t> a, b, c, d </a:t>
                </a:r>
                <a:r>
                  <a:rPr lang="en-US" sz="2500" dirty="0" err="1">
                    <a:solidFill>
                      <a:srgbClr val="000000"/>
                    </a:solidFill>
                    <a:latin typeface="Times New Roman" panose="02020603050405020304" charset="0"/>
                    <a:cs typeface="Times New Roman" panose="02020603050405020304" charset="0"/>
                  </a:rPr>
                  <a:t>và</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giải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các</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bài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toán</a:t>
                </a:r>
                <a:r>
                  <a:rPr lang="en-US" sz="2500" dirty="0">
                    <a:solidFill>
                      <a:srgbClr val="000000"/>
                    </a:solidFill>
                    <a:latin typeface="Times New Roman" panose="02020603050405020304" charset="0"/>
                    <a:cs typeface="Times New Roman" panose="02020603050405020304" charset="0"/>
                  </a:rPr>
                  <a:t> Logarithm </a:t>
                </a:r>
                <a:r>
                  <a:rPr lang="en-US" sz="2500" dirty="0" err="1">
                    <a:solidFill>
                      <a:srgbClr val="000000"/>
                    </a:solidFill>
                    <a:latin typeface="Times New Roman" panose="02020603050405020304" charset="0"/>
                    <a:cs typeface="Times New Roman" panose="02020603050405020304" charset="0"/>
                  </a:rPr>
                  <a:t>rời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rạc</a:t>
                </a:r>
                <a:endParaRPr lang="en-US" sz="2500" dirty="0">
                  <a:solidFill>
                    <a:srgbClr val="000000"/>
                  </a:solidFill>
                  <a:latin typeface="Times New Roman" panose="02020603050405020304" charset="0"/>
                  <a:cs typeface="Times New Roman" panose="02020603050405020304" charset="0"/>
                </a:endParaRPr>
              </a:p>
              <a:p>
                <a:pPr>
                  <a:lnSpc>
                    <a:spcPts val="3250"/>
                  </a:lnSpc>
                  <a:spcBef>
                    <a:spcPct val="0"/>
                  </a:spcBef>
                </a:pPr>
                <a:r>
                  <a:rPr lang="en-US" sz="2500" dirty="0" err="1">
                    <a:solidFill>
                      <a:srgbClr val="000000"/>
                    </a:solidFill>
                    <a:latin typeface="Times New Roman" panose="02020603050405020304" charset="0"/>
                    <a:cs typeface="Times New Roman" panose="02020603050405020304" charset="0"/>
                  </a:rPr>
                  <a:t>Các</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bài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toán</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khó</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giải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trong</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thời</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gian</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đa</a:t>
                </a:r>
                <a:r>
                  <a:rPr lang="en-US" sz="2500" dirty="0">
                    <a:solidFill>
                      <a:srgbClr val="000000"/>
                    </a:solidFill>
                    <a:latin typeface="Times New Roman" panose="02020603050405020304" charset="0"/>
                    <a:cs typeface="Times New Roman" panose="02020603050405020304" charset="0"/>
                  </a:rPr>
                  <a:t> </a:t>
                </a:r>
                <a:r>
                  <a:rPr lang="en-US" sz="2500" dirty="0" err="1">
                    <a:solidFill>
                      <a:srgbClr val="000000"/>
                    </a:solidFill>
                    <a:latin typeface="Times New Roman" panose="02020603050405020304" charset="0"/>
                    <a:cs typeface="Times New Roman" panose="02020603050405020304" charset="0"/>
                  </a:rPr>
                  <a:t>thức</a:t>
                </a:r>
                <a:r>
                  <a:rPr lang="en-US" sz="2500" dirty="0">
                    <a:solidFill>
                      <a:srgbClr val="000000"/>
                    </a:solidFill>
                    <a:latin typeface="Times New Roman" panose="02020603050405020304" charset="0"/>
                    <a:cs typeface="Times New Roman" panose="02020603050405020304" charset="0"/>
                  </a:rPr>
                  <a:t> </a:t>
                </a:r>
                <a14:m>
                  <m:oMath xmlns:m="http://schemas.openxmlformats.org/officeDocument/2006/math">
                    <m:r>
                      <a:rPr lang="en-US" sz="2500" i="1" smtClean="0">
                        <a:solidFill>
                          <a:srgbClr val="000000"/>
                        </a:solidFill>
                        <a:latin typeface="Cambria Math" panose="02040503050406030204" pitchFamily="18" charset="0"/>
                        <a:cs typeface="Cambria Math" panose="02040503050406030204" pitchFamily="18" charset="0"/>
                      </a:rPr>
                      <m:t>𝑎</m:t>
                    </m:r>
                    <m:r>
                      <a:rPr lang="en-US" sz="2500" i="0">
                        <a:solidFill>
                          <a:srgbClr val="000000"/>
                        </a:solidFill>
                        <a:latin typeface="Cambria Math" panose="02040503050406030204" pitchFamily="18" charset="0"/>
                        <a:ea typeface="MS Mincho" charset="0"/>
                        <a:cs typeface="Cambria Math" panose="02040503050406030204" pitchFamily="18" charset="0"/>
                      </a:rPr>
                      <m:t>=</m:t>
                    </m:r>
                    <m:func>
                      <m:funcPr>
                        <m:ctrlPr>
                          <a:rPr lang="en-US" sz="2500" i="1">
                            <a:solidFill>
                              <a:srgbClr val="000000"/>
                            </a:solidFill>
                            <a:latin typeface="Cambria Math" panose="02040503050406030204" pitchFamily="18" charset="0"/>
                            <a:cs typeface="Cambria Math" panose="02040503050406030204" pitchFamily="18" charset="0"/>
                          </a:rPr>
                        </m:ctrlPr>
                      </m:funcPr>
                      <m:fName>
                        <m:sSub>
                          <m:sSubPr>
                            <m:ctrlPr>
                              <a:rPr lang="en-US" sz="2500" i="1">
                                <a:solidFill>
                                  <a:srgbClr val="000000"/>
                                </a:solidFill>
                                <a:latin typeface="Cambria Math" panose="02040503050406030204" pitchFamily="18" charset="0"/>
                                <a:cs typeface="Cambria Math" panose="02040503050406030204" pitchFamily="18" charset="0"/>
                              </a:rPr>
                            </m:ctrlPr>
                          </m:sSubPr>
                          <m:e>
                            <m:r>
                              <m:rPr>
                                <m:sty m:val="p"/>
                              </m:rPr>
                              <a:rPr lang="en-US" sz="2500" i="0">
                                <a:solidFill>
                                  <a:srgbClr val="000000"/>
                                </a:solidFill>
                                <a:latin typeface="Cambria Math" panose="02040503050406030204" pitchFamily="18" charset="0"/>
                                <a:cs typeface="Cambria Math" panose="02040503050406030204" pitchFamily="18" charset="0"/>
                              </a:rPr>
                              <m:t>log</m:t>
                            </m:r>
                          </m:e>
                          <m:sub>
                            <m:r>
                              <a:rPr lang="en-US" sz="2500" i="1">
                                <a:solidFill>
                                  <a:srgbClr val="000000"/>
                                </a:solidFill>
                                <a:latin typeface="Cambria Math" panose="02040503050406030204" pitchFamily="18" charset="0"/>
                                <a:cs typeface="Cambria Math" panose="02040503050406030204" pitchFamily="18" charset="0"/>
                              </a:rPr>
                              <m:t>𝐺</m:t>
                            </m:r>
                          </m:sub>
                        </m:sSub>
                      </m:fName>
                      <m:e>
                        <m:d>
                          <m:dPr>
                            <m:ctrlPr>
                              <a:rPr lang="en-US" sz="2500" i="1">
                                <a:solidFill>
                                  <a:srgbClr val="000000"/>
                                </a:solidFill>
                                <a:latin typeface="Cambria Math" panose="02040503050406030204" pitchFamily="18" charset="0"/>
                                <a:cs typeface="Cambria Math" panose="02040503050406030204" pitchFamily="18" charset="0"/>
                              </a:rPr>
                            </m:ctrlPr>
                          </m:dPr>
                          <m:e>
                            <m:r>
                              <a:rPr lang="en-US" sz="2500" i="1">
                                <a:solidFill>
                                  <a:srgbClr val="000000"/>
                                </a:solidFill>
                                <a:latin typeface="Cambria Math" panose="02040503050406030204" pitchFamily="18" charset="0"/>
                                <a:cs typeface="Cambria Math" panose="02040503050406030204" pitchFamily="18" charset="0"/>
                              </a:rPr>
                              <m:t>𝑎𝐺</m:t>
                            </m:r>
                          </m:e>
                        </m:d>
                      </m:e>
                    </m:func>
                  </m:oMath>
                </a14:m>
                <a:r>
                  <a:rPr lang="en-US" sz="2500" dirty="0">
                    <a:solidFill>
                      <a:srgbClr val="000000"/>
                    </a:solidFill>
                    <a:latin typeface="Times New Roman" panose="02020603050405020304" charset="0"/>
                    <a:cs typeface="Times New Roman" panose="02020603050405020304" charset="0"/>
                  </a:rPr>
                  <a:t>, </a:t>
                </a:r>
                <a14:m>
                  <m:oMath xmlns:m="http://schemas.openxmlformats.org/officeDocument/2006/math">
                    <m:r>
                      <a:rPr lang="en-US" sz="2800" i="1">
                        <a:latin typeface="Cambria Math" panose="02040503050406030204" pitchFamily="18" charset="0"/>
                        <a:cs typeface="Cambria Math" panose="02040503050406030204" pitchFamily="18" charset="0"/>
                      </a:rPr>
                      <m:t>𝑏</m:t>
                    </m:r>
                    <m:r>
                      <a:rPr lang="en-US" sz="2800">
                        <a:latin typeface="Cambria Math" panose="02040503050406030204" pitchFamily="18" charset="0"/>
                        <a:ea typeface="MS Mincho" charset="0"/>
                        <a:cs typeface="Cambria Math" panose="02040503050406030204" pitchFamily="18" charset="0"/>
                      </a:rPr>
                      <m:t>=</m:t>
                    </m:r>
                    <m:func>
                      <m:funcPr>
                        <m:ctrlPr>
                          <a:rPr lang="en-US" sz="2800" i="1">
                            <a:latin typeface="Cambria Math" panose="02040503050406030204" pitchFamily="18" charset="0"/>
                            <a:cs typeface="Cambria Math" panose="02040503050406030204" pitchFamily="18" charset="0"/>
                          </a:rPr>
                        </m:ctrlPr>
                      </m:funcPr>
                      <m:fName>
                        <m:sSub>
                          <m:sSubPr>
                            <m:ctrlPr>
                              <a:rPr lang="en-US" sz="2800" i="1">
                                <a:solidFill>
                                  <a:srgbClr val="836967"/>
                                </a:solidFill>
                                <a:latin typeface="Cambria Math" panose="02040503050406030204" pitchFamily="18" charset="0"/>
                                <a:cs typeface="Cambria Math" panose="02040503050406030204" pitchFamily="18" charset="0"/>
                              </a:rPr>
                            </m:ctrlPr>
                          </m:sSubPr>
                          <m:e>
                            <m:r>
                              <m:rPr>
                                <m:sty m:val="p"/>
                              </m:rPr>
                              <a:rPr lang="en-US" sz="2800">
                                <a:latin typeface="Cambria Math" panose="02040503050406030204" pitchFamily="18" charset="0"/>
                                <a:cs typeface="Cambria Math" panose="02040503050406030204" pitchFamily="18" charset="0"/>
                              </a:rPr>
                              <m:t>log</m:t>
                            </m:r>
                          </m:e>
                          <m:sub>
                            <m:r>
                              <a:rPr lang="en-US" sz="2800" i="1">
                                <a:latin typeface="Cambria Math" panose="02040503050406030204" pitchFamily="18" charset="0"/>
                                <a:cs typeface="Cambria Math" panose="02040503050406030204" pitchFamily="18" charset="0"/>
                              </a:rPr>
                              <m:t>𝐺</m:t>
                            </m:r>
                          </m:sub>
                        </m:sSub>
                      </m:fName>
                      <m:e>
                        <m:d>
                          <m:dPr>
                            <m:ctrlPr>
                              <a:rPr lang="en-US" sz="2800" i="1">
                                <a:solidFill>
                                  <a:srgbClr val="836967"/>
                                </a:solidFill>
                                <a:latin typeface="Cambria Math" panose="02040503050406030204" pitchFamily="18" charset="0"/>
                                <a:cs typeface="Cambria Math" panose="02040503050406030204" pitchFamily="18" charset="0"/>
                              </a:rPr>
                            </m:ctrlPr>
                          </m:dPr>
                          <m:e>
                            <m:r>
                              <a:rPr lang="en-US" sz="2800" i="1">
                                <a:latin typeface="Cambria Math" panose="02040503050406030204" pitchFamily="18" charset="0"/>
                                <a:cs typeface="Cambria Math" panose="02040503050406030204" pitchFamily="18" charset="0"/>
                              </a:rPr>
                              <m:t>𝑏𝐺</m:t>
                            </m:r>
                          </m:e>
                        </m:d>
                      </m:e>
                    </m:func>
                  </m:oMath>
                </a14:m>
                <a:r>
                  <a:rPr lang="en-US" sz="2800" dirty="0">
                    <a:latin typeface="Times New Roman" panose="02020603050405020304" charset="0"/>
                    <a:cs typeface="Times New Roman" panose="02020603050405020304" charset="0"/>
                  </a:rPr>
                  <a:t>, c </a:t>
                </a:r>
                <a14:m>
                  <m:oMath xmlns:m="http://schemas.openxmlformats.org/officeDocument/2006/math">
                    <m:r>
                      <a:rPr lang="en-US" sz="2800">
                        <a:latin typeface="Cambria Math" panose="02040503050406030204" pitchFamily="18" charset="0"/>
                        <a:ea typeface="MS Mincho" charset="0"/>
                        <a:cs typeface="Cambria Math" panose="02040503050406030204" pitchFamily="18" charset="0"/>
                      </a:rPr>
                      <m:t>=</m:t>
                    </m:r>
                    <m:func>
                      <m:funcPr>
                        <m:ctrlPr>
                          <a:rPr lang="en-US" sz="2800" i="1">
                            <a:latin typeface="Cambria Math" panose="02040503050406030204" pitchFamily="18" charset="0"/>
                            <a:cs typeface="Cambria Math" panose="02040503050406030204" pitchFamily="18" charset="0"/>
                          </a:rPr>
                        </m:ctrlPr>
                      </m:funcPr>
                      <m:fName>
                        <m:sSub>
                          <m:sSubPr>
                            <m:ctrlPr>
                              <a:rPr lang="en-US" sz="2800" i="1">
                                <a:solidFill>
                                  <a:srgbClr val="836967"/>
                                </a:solidFill>
                                <a:latin typeface="Cambria Math" panose="02040503050406030204" pitchFamily="18" charset="0"/>
                                <a:cs typeface="Cambria Math" panose="02040503050406030204" pitchFamily="18" charset="0"/>
                              </a:rPr>
                            </m:ctrlPr>
                          </m:sSubPr>
                          <m:e>
                            <m:r>
                              <m:rPr>
                                <m:sty m:val="p"/>
                              </m:rPr>
                              <a:rPr lang="en-US" sz="2800">
                                <a:latin typeface="Cambria Math" panose="02040503050406030204" pitchFamily="18" charset="0"/>
                                <a:cs typeface="Cambria Math" panose="02040503050406030204" pitchFamily="18" charset="0"/>
                              </a:rPr>
                              <m:t>log</m:t>
                            </m:r>
                          </m:e>
                          <m:sub>
                            <m:r>
                              <a:rPr lang="en-US" sz="2800" i="1">
                                <a:latin typeface="Cambria Math" panose="02040503050406030204" pitchFamily="18" charset="0"/>
                                <a:cs typeface="Cambria Math" panose="02040503050406030204" pitchFamily="18" charset="0"/>
                              </a:rPr>
                              <m:t>𝐺</m:t>
                            </m:r>
                          </m:sub>
                        </m:sSub>
                      </m:fName>
                      <m:e>
                        <m:d>
                          <m:dPr>
                            <m:ctrlPr>
                              <a:rPr lang="en-US" sz="2800" i="1">
                                <a:solidFill>
                                  <a:srgbClr val="836967"/>
                                </a:solidFill>
                                <a:latin typeface="Cambria Math" panose="02040503050406030204" pitchFamily="18" charset="0"/>
                                <a:cs typeface="Cambria Math" panose="02040503050406030204" pitchFamily="18" charset="0"/>
                              </a:rPr>
                            </m:ctrlPr>
                          </m:dPr>
                          <m:e>
                            <m:r>
                              <a:rPr lang="en-US" sz="2800" b="0" i="1" smtClean="0">
                                <a:solidFill>
                                  <a:srgbClr val="836967"/>
                                </a:solidFill>
                                <a:latin typeface="Cambria Math" panose="02040503050406030204" pitchFamily="18" charset="0"/>
                                <a:cs typeface="Cambria Math" panose="02040503050406030204" pitchFamily="18" charset="0"/>
                              </a:rPr>
                              <m:t>𝑐</m:t>
                            </m:r>
                            <m:r>
                              <a:rPr lang="en-US" sz="2800" i="1">
                                <a:latin typeface="Cambria Math" panose="02040503050406030204" pitchFamily="18" charset="0"/>
                                <a:cs typeface="Cambria Math" panose="02040503050406030204" pitchFamily="18" charset="0"/>
                              </a:rPr>
                              <m:t>𝐺</m:t>
                            </m:r>
                          </m:e>
                        </m:d>
                      </m:e>
                    </m:func>
                    <m:r>
                      <a:rPr lang="en-US" sz="2800" b="0" i="1" smtClean="0">
                        <a:latin typeface="Cambria Math" panose="02040503050406030204" pitchFamily="18" charset="0"/>
                        <a:ea typeface="MS Mincho" charset="0"/>
                        <a:cs typeface="Cambria Math" panose="02040503050406030204" pitchFamily="18" charset="0"/>
                      </a:rPr>
                      <m:t>,</m:t>
                    </m:r>
                    <m:r>
                      <m:rPr>
                        <m:sty m:val="p"/>
                      </m:rPr>
                      <a:rPr lang="en-US" sz="2800" b="0" i="0" smtClean="0">
                        <a:latin typeface="Cambria Math" panose="02040503050406030204" pitchFamily="18" charset="0"/>
                        <a:cs typeface="Cambria Math" panose="02040503050406030204" pitchFamily="18" charset="0"/>
                      </a:rPr>
                      <m:t>d</m:t>
                    </m:r>
                    <m:r>
                      <a:rPr lang="en-US" sz="2800">
                        <a:latin typeface="Cambria Math" panose="02040503050406030204" pitchFamily="18" charset="0"/>
                        <a:ea typeface="MS Mincho" charset="0"/>
                        <a:cs typeface="Cambria Math" panose="02040503050406030204" pitchFamily="18" charset="0"/>
                      </a:rPr>
                      <m:t>=</m:t>
                    </m:r>
                    <m:func>
                      <m:funcPr>
                        <m:ctrlPr>
                          <a:rPr lang="en-US" sz="2800" i="1">
                            <a:latin typeface="Cambria Math" panose="02040503050406030204" pitchFamily="18" charset="0"/>
                            <a:cs typeface="Cambria Math" panose="02040503050406030204" pitchFamily="18" charset="0"/>
                          </a:rPr>
                        </m:ctrlPr>
                      </m:funcPr>
                      <m:fName>
                        <m:sSub>
                          <m:sSubPr>
                            <m:ctrlPr>
                              <a:rPr lang="en-US" sz="2800" i="1">
                                <a:solidFill>
                                  <a:srgbClr val="836967"/>
                                </a:solidFill>
                                <a:latin typeface="Cambria Math" panose="02040503050406030204" pitchFamily="18" charset="0"/>
                                <a:cs typeface="Cambria Math" panose="02040503050406030204" pitchFamily="18" charset="0"/>
                              </a:rPr>
                            </m:ctrlPr>
                          </m:sSubPr>
                          <m:e>
                            <m:r>
                              <m:rPr>
                                <m:sty m:val="p"/>
                              </m:rPr>
                              <a:rPr lang="en-US" sz="2800">
                                <a:latin typeface="Cambria Math" panose="02040503050406030204" pitchFamily="18" charset="0"/>
                                <a:cs typeface="Cambria Math" panose="02040503050406030204" pitchFamily="18" charset="0"/>
                              </a:rPr>
                              <m:t>log</m:t>
                            </m:r>
                          </m:e>
                          <m:sub>
                            <m:r>
                              <a:rPr lang="en-US" sz="2800" i="1">
                                <a:latin typeface="Cambria Math" panose="02040503050406030204" pitchFamily="18" charset="0"/>
                                <a:cs typeface="Cambria Math" panose="02040503050406030204" pitchFamily="18" charset="0"/>
                              </a:rPr>
                              <m:t>𝐺</m:t>
                            </m:r>
                          </m:sub>
                        </m:sSub>
                      </m:fName>
                      <m:e>
                        <m:d>
                          <m:dPr>
                            <m:ctrlPr>
                              <a:rPr lang="en-US" sz="2800" i="1">
                                <a:solidFill>
                                  <a:srgbClr val="836967"/>
                                </a:solidFill>
                                <a:latin typeface="Cambria Math" panose="02040503050406030204" pitchFamily="18" charset="0"/>
                                <a:cs typeface="Cambria Math" panose="02040503050406030204" pitchFamily="18" charset="0"/>
                              </a:rPr>
                            </m:ctrlPr>
                          </m:dPr>
                          <m:e>
                            <m:r>
                              <a:rPr lang="en-US" sz="2800" b="0" i="1" smtClean="0">
                                <a:solidFill>
                                  <a:srgbClr val="836967"/>
                                </a:solidFill>
                                <a:latin typeface="Cambria Math" panose="02040503050406030204" pitchFamily="18" charset="0"/>
                                <a:cs typeface="Cambria Math" panose="02040503050406030204" pitchFamily="18" charset="0"/>
                              </a:rPr>
                              <m:t>𝑑</m:t>
                            </m:r>
                            <m:r>
                              <a:rPr lang="en-US" sz="2800" i="1">
                                <a:latin typeface="Cambria Math" panose="02040503050406030204" pitchFamily="18" charset="0"/>
                                <a:cs typeface="Cambria Math" panose="02040503050406030204" pitchFamily="18" charset="0"/>
                              </a:rPr>
                              <m:t>𝐺</m:t>
                            </m:r>
                          </m:e>
                        </m:d>
                      </m:e>
                    </m:func>
                  </m:oMath>
                </a14:m>
                <a:endParaRPr lang="en-US" sz="2800" dirty="0">
                  <a:latin typeface="Times New Roman" panose="02020603050405020304" charset="0"/>
                  <a:cs typeface="Times New Roman" panose="02020603050405020304" charset="0"/>
                </a:endParaRPr>
              </a:p>
              <a:p>
                <a:pPr>
                  <a:lnSpc>
                    <a:spcPts val="3250"/>
                  </a:lnSpc>
                  <a:spcBef>
                    <a:spcPct val="0"/>
                  </a:spcBef>
                </a:pPr>
                <a:endParaRPr lang="en-US" sz="2800" dirty="0">
                  <a:latin typeface="Times New Roman" panose="02020603050405020304" charset="0"/>
                  <a:cs typeface="Times New Roman" panose="02020603050405020304" charset="0"/>
                </a:endParaRPr>
              </a:p>
            </p:txBody>
          </p:sp>
        </mc:Choice>
        <mc:Fallback>
          <p:sp>
            <p:nvSpPr>
              <p:cNvPr id="11" name="TextBox 11"/>
              <p:cNvSpPr txBox="1">
                <a:spLocks noRot="1" noChangeAspect="1" noMove="1" noResize="1" noEditPoints="1" noAdjustHandles="1" noChangeArrowheads="1" noChangeShapeType="1" noTextEdit="1"/>
              </p:cNvSpPr>
              <p:nvPr/>
            </p:nvSpPr>
            <p:spPr>
              <a:xfrm>
                <a:off x="1836286" y="7268064"/>
                <a:ext cx="15384914" cy="1666875"/>
              </a:xfrm>
              <a:prstGeom prst="rect">
                <a:avLst/>
              </a:prstGeom>
              <a:blipFill rotWithShape="1">
                <a:blip r:embed="rId5"/>
                <a:stretch>
                  <a:fillRect l="-3" t="-29" b="29"/>
                </a:stretch>
              </a:blipFill>
            </p:spPr>
            <p:txBody>
              <a:bodyPr/>
              <a:lstStyle/>
              <a:p>
                <a:r>
                  <a:rPr lang="en-US"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sp>
      <p:sp>
        <p:nvSpPr>
          <p:cNvPr id="4" name="Freeform 4"/>
          <p:cNvSpPr/>
          <p:nvPr/>
        </p:nvSpPr>
        <p:spPr>
          <a:xfrm>
            <a:off x="3448730" y="3667077"/>
            <a:ext cx="10917553" cy="2952847"/>
          </a:xfrm>
          <a:custGeom>
            <a:avLst/>
            <a:gdLst/>
            <a:ahLst/>
            <a:cxnLst/>
            <a:rect l="l" t="t" r="r" b="b"/>
            <a:pathLst>
              <a:path w="10917553" h="2952847">
                <a:moveTo>
                  <a:pt x="0" y="0"/>
                </a:moveTo>
                <a:lnTo>
                  <a:pt x="10917553" y="0"/>
                </a:lnTo>
                <a:lnTo>
                  <a:pt x="10917553" y="2952846"/>
                </a:lnTo>
                <a:lnTo>
                  <a:pt x="0" y="2952846"/>
                </a:lnTo>
                <a:lnTo>
                  <a:pt x="0" y="0"/>
                </a:lnTo>
                <a:close/>
              </a:path>
            </a:pathLst>
          </a:custGeom>
          <a:blipFill>
            <a:blip r:embed="rId3"/>
            <a:stretch>
              <a:fillRect/>
            </a:stretch>
          </a:blipFill>
        </p:spPr>
      </p:sp>
      <p:sp>
        <p:nvSpPr>
          <p:cNvPr id="6" name="TextBox 6"/>
          <p:cNvSpPr txBox="1"/>
          <p:nvPr/>
        </p:nvSpPr>
        <p:spPr>
          <a:xfrm>
            <a:off x="1028700" y="1202038"/>
            <a:ext cx="14142440"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Mã hóa và giải mã</a:t>
            </a:r>
            <a:endParaRPr lang="en-US" sz="2485">
              <a:solidFill>
                <a:srgbClr val="100F0D"/>
              </a:solidFill>
              <a:latin typeface="Montserrat Light Bold" panose="00000800000000000000"/>
            </a:endParaRPr>
          </a:p>
        </p:txBody>
      </p:sp>
      <p:sp>
        <p:nvSpPr>
          <p:cNvPr id="7" name="TextBox 7"/>
          <p:cNvSpPr txBox="1"/>
          <p:nvPr/>
        </p:nvSpPr>
        <p:spPr>
          <a:xfrm>
            <a:off x="1028700"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8" name="TextBox 8"/>
          <p:cNvSpPr txBox="1"/>
          <p:nvPr/>
        </p:nvSpPr>
        <p:spPr>
          <a:xfrm>
            <a:off x="5604169" y="2081188"/>
            <a:ext cx="6333762" cy="499745"/>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Times New Roman" panose="02020603050405020304" charset="0"/>
                <a:cs typeface="Times New Roman" panose="02020603050405020304" charset="0"/>
              </a:rPr>
              <a:t>Mã hóa ElGamal</a:t>
            </a:r>
            <a:endParaRPr lang="en-US" sz="3000">
              <a:solidFill>
                <a:srgbClr val="000000"/>
              </a:solidFill>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9" name="TextBox 9"/>
              <p:cNvSpPr txBox="1"/>
              <p:nvPr/>
            </p:nvSpPr>
            <p:spPr>
              <a:xfrm>
                <a:off x="1028700" y="7473668"/>
                <a:ext cx="12919353" cy="1833880"/>
              </a:xfrm>
              <a:prstGeom prst="rect">
                <a:avLst/>
              </a:prstGeom>
            </p:spPr>
            <p:txBody>
              <a:bodyPr lIns="0" tIns="0" rIns="0" bIns="0" rtlCol="0" anchor="t">
                <a:spAutoFit/>
              </a:bodyPr>
              <a:lstStyle/>
              <a:p>
                <a:pPr algn="l">
                  <a:lnSpc>
                    <a:spcPts val="2860"/>
                  </a:lnSpc>
                  <a:spcBef>
                    <a:spcPct val="0"/>
                  </a:spcBef>
                </a:pPr>
                <a:r>
                  <a:rPr lang="en-US" sz="2200" dirty="0" err="1">
                    <a:solidFill>
                      <a:srgbClr val="000000"/>
                    </a:solidFill>
                    <a:latin typeface="Times New Roman" panose="02020603050405020304" charset="0"/>
                    <a:cs typeface="Times New Roman" panose="02020603050405020304" charset="0"/>
                  </a:rPr>
                  <a:t>Tính</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đúng</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đắn</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của</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mã</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hóa</a:t>
                </a:r>
                <a:r>
                  <a:rPr lang="en-US" sz="2200" dirty="0">
                    <a:solidFill>
                      <a:srgbClr val="000000"/>
                    </a:solidFill>
                    <a:latin typeface="Times New Roman" panose="02020603050405020304" charset="0"/>
                    <a:cs typeface="Times New Roman" panose="02020603050405020304" charset="0"/>
                  </a:rPr>
                  <a:t>: </a:t>
                </a:r>
                <a:endParaRPr lang="en-US" sz="2200" dirty="0">
                  <a:solidFill>
                    <a:srgbClr val="000000"/>
                  </a:solidFill>
                  <a:latin typeface="Times New Roman" panose="02020603050405020304" charset="0"/>
                  <a:cs typeface="Times New Roman" panose="02020603050405020304" charset="0"/>
                </a:endParaRPr>
              </a:p>
              <a:p>
                <a:pPr algn="l">
                  <a:lnSpc>
                    <a:spcPts val="2860"/>
                  </a:lnSpc>
                  <a:spcBef>
                    <a:spcPct val="0"/>
                  </a:spcBef>
                </a:pPr>
                <a:r>
                  <a:rPr lang="en-US" sz="2200" dirty="0">
                    <a:solidFill>
                      <a:srgbClr val="000000"/>
                    </a:solidFill>
                    <a:latin typeface="Times New Roman" panose="02020603050405020304" charset="0"/>
                    <a:cs typeface="Times New Roman" panose="02020603050405020304" charset="0"/>
                  </a:rPr>
                  <a:t>                                                                          </a:t>
                </a:r>
                <a:r>
                  <a:rPr lang="en-US" sz="2200" dirty="0">
                    <a:solidFill>
                      <a:srgbClr val="000000"/>
                    </a:solidFill>
                    <a:latin typeface="Times New Roman" panose="02020603050405020304" charset="0"/>
                    <a:cs typeface="Times New Roman" panose="02020603050405020304" charset="0"/>
                  </a:rPr>
                  <a:t>M = S - a*Pb = M + b*(a*G) - a* (b*G) = M </a:t>
                </a:r>
                <a:endParaRPr lang="en-US" sz="2200" dirty="0">
                  <a:solidFill>
                    <a:srgbClr val="000000"/>
                  </a:solidFill>
                  <a:latin typeface="Times New Roman" panose="02020603050405020304" charset="0"/>
                  <a:cs typeface="Times New Roman" panose="02020603050405020304" charset="0"/>
                </a:endParaRPr>
              </a:p>
              <a:p>
                <a:pPr algn="l">
                  <a:lnSpc>
                    <a:spcPts val="2860"/>
                  </a:lnSpc>
                  <a:spcBef>
                    <a:spcPct val="0"/>
                  </a:spcBef>
                </a:pPr>
                <a:r>
                  <a:rPr lang="en-US" sz="2200" dirty="0" err="1">
                    <a:solidFill>
                      <a:srgbClr val="000000"/>
                    </a:solidFill>
                    <a:latin typeface="Times New Roman" panose="02020603050405020304" charset="0"/>
                    <a:cs typeface="Times New Roman" panose="02020603050405020304" charset="0"/>
                  </a:rPr>
                  <a:t>Đánh</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giá</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bảo</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mật</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Để</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có</a:t>
                </a:r>
                <a:r>
                  <a:rPr lang="en-US" sz="2200" dirty="0">
                    <a:solidFill>
                      <a:srgbClr val="000000"/>
                    </a:solidFill>
                    <a:latin typeface="Times New Roman" panose="02020603050405020304" charset="0"/>
                    <a:cs typeface="Times New Roman" panose="02020603050405020304" charset="0"/>
                  </a:rPr>
                  <a:t> M </a:t>
                </a:r>
                <a:r>
                  <a:rPr lang="en-US" sz="2200" dirty="0" err="1">
                    <a:solidFill>
                      <a:srgbClr val="000000"/>
                    </a:solidFill>
                    <a:latin typeface="Times New Roman" panose="02020603050405020304" charset="0"/>
                    <a:cs typeface="Times New Roman" panose="02020603050405020304" charset="0"/>
                  </a:rPr>
                  <a:t>phải</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có</a:t>
                </a:r>
                <a:r>
                  <a:rPr lang="en-US" sz="2200" dirty="0">
                    <a:solidFill>
                      <a:srgbClr val="000000"/>
                    </a:solidFill>
                    <a:latin typeface="Times New Roman" panose="02020603050405020304" charset="0"/>
                    <a:cs typeface="Times New Roman" panose="02020603050405020304" charset="0"/>
                  </a:rPr>
                  <a:t> a </a:t>
                </a:r>
                <a:r>
                  <a:rPr lang="en-US" sz="2200" dirty="0" err="1">
                    <a:solidFill>
                      <a:srgbClr val="000000"/>
                    </a:solidFill>
                    <a:latin typeface="Times New Roman" panose="02020603050405020304" charset="0"/>
                    <a:cs typeface="Times New Roman" panose="02020603050405020304" charset="0"/>
                  </a:rPr>
                  <a:t>hoặc</a:t>
                </a:r>
                <a:r>
                  <a:rPr lang="en-US" sz="2200" dirty="0">
                    <a:solidFill>
                      <a:srgbClr val="000000"/>
                    </a:solidFill>
                    <a:latin typeface="Times New Roman" panose="02020603050405020304" charset="0"/>
                    <a:cs typeface="Times New Roman" panose="02020603050405020304" charset="0"/>
                  </a:rPr>
                  <a:t> b</a:t>
                </a:r>
                <a:endParaRPr lang="en-US" sz="2200" dirty="0">
                  <a:solidFill>
                    <a:srgbClr val="000000"/>
                  </a:solidFill>
                  <a:latin typeface="Times New Roman" panose="02020603050405020304" charset="0"/>
                  <a:cs typeface="Times New Roman" panose="02020603050405020304" charset="0"/>
                </a:endParaRPr>
              </a:p>
              <a:p>
                <a:pPr algn="l">
                  <a:lnSpc>
                    <a:spcPts val="2860"/>
                  </a:lnSpc>
                  <a:spcBef>
                    <a:spcPct val="0"/>
                  </a:spcBef>
                </a:pPr>
                <a:r>
                  <a:rPr lang="en-US" sz="2200" dirty="0">
                    <a:solidFill>
                      <a:srgbClr val="000000"/>
                    </a:solidFill>
                    <a:latin typeface="Times New Roman" panose="02020603050405020304" charset="0"/>
                    <a:cs typeface="Times New Roman" panose="02020603050405020304" charset="0"/>
                  </a:rPr>
                  <a:t>Do </a:t>
                </a:r>
                <a:r>
                  <a:rPr lang="en-US" sz="2200" dirty="0" err="1">
                    <a:solidFill>
                      <a:srgbClr val="000000"/>
                    </a:solidFill>
                    <a:latin typeface="Times New Roman" panose="02020603050405020304" charset="0"/>
                    <a:cs typeface="Times New Roman" panose="02020603050405020304" charset="0"/>
                  </a:rPr>
                  <a:t>đó</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phải</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giải</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một</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trong</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hai</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bài</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toán</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Logarit</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rời</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rạc</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hai</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bài</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toán</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khó</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giải</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trong</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thời</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gian</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đa</a:t>
                </a:r>
                <a:r>
                  <a:rPr lang="en-US" sz="2200" dirty="0">
                    <a:solidFill>
                      <a:srgbClr val="000000"/>
                    </a:solidFill>
                    <a:latin typeface="Times New Roman" panose="02020603050405020304" charset="0"/>
                    <a:cs typeface="Times New Roman" panose="02020603050405020304" charset="0"/>
                  </a:rPr>
                  <a:t> </a:t>
                </a:r>
                <a:r>
                  <a:rPr lang="en-US" sz="2200" dirty="0" err="1">
                    <a:solidFill>
                      <a:srgbClr val="000000"/>
                    </a:solidFill>
                    <a:latin typeface="Times New Roman" panose="02020603050405020304" charset="0"/>
                    <a:cs typeface="Times New Roman" panose="02020603050405020304" charset="0"/>
                  </a:rPr>
                  <a:t>thức</a:t>
                </a:r>
                <a:r>
                  <a:rPr lang="en-US" sz="2200" dirty="0">
                    <a:solidFill>
                      <a:srgbClr val="000000"/>
                    </a:solidFill>
                    <a:latin typeface="Times New Roman" panose="02020603050405020304" charset="0"/>
                    <a:cs typeface="Times New Roman" panose="02020603050405020304" charset="0"/>
                  </a:rPr>
                  <a:t>.</a:t>
                </a:r>
                <a:endParaRPr lang="en-US" sz="2200" dirty="0">
                  <a:solidFill>
                    <a:srgbClr val="000000"/>
                  </a:solidFill>
                  <a:latin typeface="Times New Roman" panose="02020603050405020304" charset="0"/>
                  <a:cs typeface="Times New Roman" panose="02020603050405020304" charset="0"/>
                </a:endParaRPr>
              </a:p>
              <a:p>
                <a:pPr algn="ctr">
                  <a:lnSpc>
                    <a:spcPts val="2860"/>
                  </a:lnSpc>
                  <a:spcBef>
                    <a:spcPct val="0"/>
                  </a:spcBef>
                </a:pPr>
                <a14:m>
                  <m:oMath xmlns:m="http://schemas.openxmlformats.org/officeDocument/2006/math">
                    <m:r>
                      <a:rPr lang="en-US" sz="2400" b="1" i="1" smtClean="0">
                        <a:solidFill>
                          <a:srgbClr val="000000"/>
                        </a:solidFill>
                        <a:latin typeface="Cambria Math" panose="02040503050406030204" pitchFamily="18" charset="0"/>
                        <a:cs typeface="Cambria Math" panose="02040503050406030204" pitchFamily="18" charset="0"/>
                      </a:rPr>
                      <m:t>𝒂</m:t>
                    </m:r>
                    <m:r>
                      <a:rPr lang="en-US" sz="2400" b="1" i="0" smtClean="0">
                        <a:solidFill>
                          <a:srgbClr val="000000"/>
                        </a:solidFill>
                        <a:latin typeface="Cambria Math" panose="02040503050406030204" pitchFamily="18" charset="0"/>
                        <a:ea typeface="MS Mincho" charset="0"/>
                        <a:cs typeface="Cambria Math" panose="02040503050406030204" pitchFamily="18" charset="0"/>
                      </a:rPr>
                      <m:t>=</m:t>
                    </m:r>
                    <m:func>
                      <m:funcPr>
                        <m:ctrlPr>
                          <a:rPr lang="en-US" sz="2400" b="1" i="1" smtClean="0">
                            <a:solidFill>
                              <a:srgbClr val="000000"/>
                            </a:solidFill>
                            <a:latin typeface="Cambria Math" panose="02040503050406030204" pitchFamily="18" charset="0"/>
                            <a:cs typeface="Cambria Math" panose="02040503050406030204" pitchFamily="18" charset="0"/>
                          </a:rPr>
                        </m:ctrlPr>
                      </m:funcPr>
                      <m:fName>
                        <m:sSub>
                          <m:sSubPr>
                            <m:ctrlPr>
                              <a:rPr lang="en-US" sz="2400" b="1" i="1" smtClean="0">
                                <a:solidFill>
                                  <a:srgbClr val="000000"/>
                                </a:solidFill>
                                <a:latin typeface="Cambria Math" panose="02040503050406030204" pitchFamily="18" charset="0"/>
                                <a:cs typeface="Cambria Math" panose="02040503050406030204" pitchFamily="18" charset="0"/>
                              </a:rPr>
                            </m:ctrlPr>
                          </m:sSubPr>
                          <m:e>
                            <m:r>
                              <a:rPr lang="en-US" sz="2400" b="1" i="0" smtClean="0">
                                <a:solidFill>
                                  <a:srgbClr val="000000"/>
                                </a:solidFill>
                                <a:latin typeface="Cambria Math" panose="02040503050406030204" pitchFamily="18" charset="0"/>
                                <a:cs typeface="Cambria Math" panose="02040503050406030204" pitchFamily="18" charset="0"/>
                              </a:rPr>
                              <m:t>𝐥𝐨𝐠</m:t>
                            </m:r>
                          </m:e>
                          <m:sub>
                            <m:r>
                              <a:rPr lang="en-US" sz="2400" b="1" i="1" smtClean="0">
                                <a:solidFill>
                                  <a:srgbClr val="000000"/>
                                </a:solidFill>
                                <a:latin typeface="Cambria Math" panose="02040503050406030204" pitchFamily="18" charset="0"/>
                                <a:cs typeface="Cambria Math" panose="02040503050406030204" pitchFamily="18" charset="0"/>
                              </a:rPr>
                              <m:t>𝑮</m:t>
                            </m:r>
                          </m:sub>
                        </m:sSub>
                      </m:fName>
                      <m:e>
                        <m:d>
                          <m:dPr>
                            <m:ctrlPr>
                              <a:rPr lang="en-US" sz="2400" b="1" i="1" smtClean="0">
                                <a:solidFill>
                                  <a:srgbClr val="000000"/>
                                </a:solidFill>
                                <a:latin typeface="Cambria Math" panose="02040503050406030204" pitchFamily="18" charset="0"/>
                                <a:cs typeface="Cambria Math" panose="02040503050406030204" pitchFamily="18" charset="0"/>
                              </a:rPr>
                            </m:ctrlPr>
                          </m:dPr>
                          <m:e>
                            <m:sSub>
                              <m:sSubPr>
                                <m:ctrlPr>
                                  <a:rPr lang="en-US" sz="2400" b="1" i="1" smtClean="0">
                                    <a:solidFill>
                                      <a:srgbClr val="000000"/>
                                    </a:solidFill>
                                    <a:latin typeface="Cambria Math" panose="02040503050406030204" pitchFamily="18" charset="0"/>
                                    <a:cs typeface="Cambria Math" panose="02040503050406030204" pitchFamily="18" charset="0"/>
                                  </a:rPr>
                                </m:ctrlPr>
                              </m:sSubPr>
                              <m:e>
                                <m:r>
                                  <a:rPr lang="en-US" sz="2400" b="1" i="1" smtClean="0">
                                    <a:solidFill>
                                      <a:srgbClr val="000000"/>
                                    </a:solidFill>
                                    <a:latin typeface="Cambria Math" panose="02040503050406030204" pitchFamily="18" charset="0"/>
                                    <a:cs typeface="Cambria Math" panose="02040503050406030204" pitchFamily="18" charset="0"/>
                                  </a:rPr>
                                  <m:t>𝑷</m:t>
                                </m:r>
                              </m:e>
                              <m:sub>
                                <m:r>
                                  <a:rPr lang="en-US" sz="2400" b="1" i="1" smtClean="0">
                                    <a:solidFill>
                                      <a:srgbClr val="000000"/>
                                    </a:solidFill>
                                    <a:latin typeface="Cambria Math" panose="02040503050406030204" pitchFamily="18" charset="0"/>
                                    <a:cs typeface="Cambria Math" panose="02040503050406030204" pitchFamily="18" charset="0"/>
                                  </a:rPr>
                                  <m:t>𝒂</m:t>
                                </m:r>
                              </m:sub>
                            </m:sSub>
                          </m:e>
                        </m:d>
                      </m:e>
                    </m:func>
                  </m:oMath>
                </a14:m>
                <a:r>
                  <a:rPr lang="en-US" sz="2200" b="1" dirty="0">
                    <a:solidFill>
                      <a:srgbClr val="000000"/>
                    </a:solidFill>
                    <a:latin typeface="Times New Roman" panose="02020603050405020304" charset="0"/>
                    <a:cs typeface="Times New Roman" panose="02020603050405020304" charset="0"/>
                  </a:rPr>
                  <a:t>, </a:t>
                </a:r>
                <a14:m>
                  <m:oMath xmlns:m="http://schemas.openxmlformats.org/officeDocument/2006/math">
                    <m:r>
                      <a:rPr lang="en-US" sz="2400" b="1" i="1" dirty="0">
                        <a:solidFill>
                          <a:srgbClr val="000000"/>
                        </a:solidFill>
                        <a:latin typeface="Cambria Math" panose="02040503050406030204" pitchFamily="18" charset="0"/>
                        <a:cs typeface="Cambria Math" panose="02040503050406030204" pitchFamily="18" charset="0"/>
                      </a:rPr>
                      <m:t>𝒃</m:t>
                    </m:r>
                    <m:r>
                      <a:rPr lang="en-US" sz="2400" b="1" dirty="0" err="1">
                        <a:solidFill>
                          <a:srgbClr val="000000"/>
                        </a:solidFill>
                        <a:latin typeface="Cambria Math" panose="02040503050406030204" pitchFamily="18" charset="0"/>
                        <a:ea typeface="MS Mincho" charset="0"/>
                        <a:cs typeface="Cambria Math" panose="02040503050406030204" pitchFamily="18" charset="0"/>
                      </a:rPr>
                      <m:t>=</m:t>
                    </m:r>
                    <m:func>
                      <m:funcPr>
                        <m:ctrlPr>
                          <a:rPr lang="en-US" sz="2400" b="1" i="1" dirty="0" err="1">
                            <a:solidFill>
                              <a:srgbClr val="000000"/>
                            </a:solidFill>
                            <a:latin typeface="Cambria Math" panose="02040503050406030204" pitchFamily="18" charset="0"/>
                            <a:cs typeface="Cambria Math" panose="02040503050406030204" pitchFamily="18" charset="0"/>
                          </a:rPr>
                        </m:ctrlPr>
                      </m:funcPr>
                      <m:fName>
                        <m:sSub>
                          <m:sSubPr>
                            <m:ctrlPr>
                              <a:rPr lang="en-US" sz="2400" b="1" i="1" dirty="0" err="1">
                                <a:solidFill>
                                  <a:srgbClr val="000000"/>
                                </a:solidFill>
                                <a:latin typeface="Cambria Math" panose="02040503050406030204" pitchFamily="18" charset="0"/>
                                <a:cs typeface="Cambria Math" panose="02040503050406030204" pitchFamily="18" charset="0"/>
                              </a:rPr>
                            </m:ctrlPr>
                          </m:sSubPr>
                          <m:e>
                            <m:r>
                              <a:rPr lang="en-US" sz="2400" b="1" i="1" dirty="0" err="1">
                                <a:solidFill>
                                  <a:srgbClr val="000000"/>
                                </a:solidFill>
                                <a:latin typeface="Cambria Math" panose="02040503050406030204" pitchFamily="18" charset="0"/>
                                <a:cs typeface="Cambria Math" panose="02040503050406030204" pitchFamily="18" charset="0"/>
                              </a:rPr>
                              <m:t>𝒍𝒐𝒈</m:t>
                            </m:r>
                          </m:e>
                          <m:sub>
                            <m:r>
                              <a:rPr lang="en-US" sz="2400" b="1" i="1" dirty="0" err="1">
                                <a:solidFill>
                                  <a:srgbClr val="000000"/>
                                </a:solidFill>
                                <a:latin typeface="Cambria Math" panose="02040503050406030204" pitchFamily="18" charset="0"/>
                                <a:cs typeface="Cambria Math" panose="02040503050406030204" pitchFamily="18" charset="0"/>
                              </a:rPr>
                              <m:t>𝑮</m:t>
                            </m:r>
                          </m:sub>
                        </m:sSub>
                      </m:fName>
                      <m:e>
                        <m:d>
                          <m:dPr>
                            <m:ctrlPr>
                              <a:rPr lang="en-US" sz="2400" b="1" i="1" dirty="0" err="1">
                                <a:solidFill>
                                  <a:srgbClr val="000000"/>
                                </a:solidFill>
                                <a:latin typeface="Cambria Math" panose="02040503050406030204" pitchFamily="18" charset="0"/>
                                <a:cs typeface="Cambria Math" panose="02040503050406030204" pitchFamily="18" charset="0"/>
                              </a:rPr>
                            </m:ctrlPr>
                          </m:dPr>
                          <m:e>
                            <m:sSub>
                              <m:sSubPr>
                                <m:ctrlPr>
                                  <a:rPr lang="en-US" sz="2400" b="1" i="1" dirty="0" err="1">
                                    <a:solidFill>
                                      <a:srgbClr val="000000"/>
                                    </a:solidFill>
                                    <a:latin typeface="Cambria Math" panose="02040503050406030204" pitchFamily="18" charset="0"/>
                                    <a:cs typeface="Cambria Math" panose="02040503050406030204" pitchFamily="18" charset="0"/>
                                  </a:rPr>
                                </m:ctrlPr>
                              </m:sSubPr>
                              <m:e>
                                <m:r>
                                  <a:rPr lang="en-US" sz="2400" b="1" i="1" dirty="0" err="1">
                                    <a:solidFill>
                                      <a:srgbClr val="000000"/>
                                    </a:solidFill>
                                    <a:latin typeface="Cambria Math" panose="02040503050406030204" pitchFamily="18" charset="0"/>
                                    <a:cs typeface="Cambria Math" panose="02040503050406030204" pitchFamily="18" charset="0"/>
                                  </a:rPr>
                                  <m:t>𝑷</m:t>
                                </m:r>
                              </m:e>
                              <m:sub>
                                <m:r>
                                  <a:rPr lang="en-US" sz="2400" b="1" i="1" dirty="0" err="1">
                                    <a:solidFill>
                                      <a:srgbClr val="000000"/>
                                    </a:solidFill>
                                    <a:latin typeface="Cambria Math" panose="02040503050406030204" pitchFamily="18" charset="0"/>
                                    <a:cs typeface="Cambria Math" panose="02040503050406030204" pitchFamily="18" charset="0"/>
                                  </a:rPr>
                                  <m:t>𝒃</m:t>
                                </m:r>
                              </m:sub>
                            </m:sSub>
                          </m:e>
                        </m:d>
                      </m:e>
                    </m:func>
                  </m:oMath>
                </a14:m>
                <a:endParaRPr lang="en-US" sz="2200" b="1" dirty="0">
                  <a:solidFill>
                    <a:srgbClr val="000000"/>
                  </a:solidFill>
                  <a:latin typeface="Times New Roman" panose="02020603050405020304" charset="0"/>
                  <a:cs typeface="Times New Roman" panose="02020603050405020304" charset="0"/>
                </a:endParaRPr>
              </a:p>
            </p:txBody>
          </p:sp>
        </mc:Choice>
        <mc:Fallback>
          <p:sp>
            <p:nvSpPr>
              <p:cNvPr id="9" name="TextBox 9"/>
              <p:cNvSpPr txBox="1">
                <a:spLocks noRot="1" noChangeAspect="1" noMove="1" noResize="1" noEditPoints="1" noAdjustHandles="1" noChangeArrowheads="1" noChangeShapeType="1" noTextEdit="1"/>
              </p:cNvSpPr>
              <p:nvPr/>
            </p:nvSpPr>
            <p:spPr>
              <a:xfrm>
                <a:off x="1028700" y="7473668"/>
                <a:ext cx="12919353" cy="1833880"/>
              </a:xfrm>
              <a:prstGeom prst="rect">
                <a:avLst/>
              </a:prstGeom>
              <a:blipFill rotWithShape="1">
                <a:blip r:embed="rId4"/>
                <a:stretch>
                  <a:fillRect t="-19" r="2" b="19"/>
                </a:stretch>
              </a:blipFill>
            </p:spPr>
            <p:txBody>
              <a:bodyPr/>
              <a:lstStyle/>
              <a:p>
                <a:r>
                  <a:rPr lang="en-US" altLang="en-US">
                    <a:noFill/>
                  </a:rPr>
                  <a:t> </a:t>
                </a:r>
              </a:p>
            </p:txBody>
          </p:sp>
        </mc:Fallback>
      </mc:AlternateContent>
      <p:sp>
        <p:nvSpPr>
          <p:cNvPr id="10" name="Freeform 10"/>
          <p:cNvSpPr/>
          <p:nvPr/>
        </p:nvSpPr>
        <p:spPr>
          <a:xfrm>
            <a:off x="4495778" y="7505754"/>
            <a:ext cx="8325833" cy="431266"/>
          </a:xfrm>
          <a:custGeom>
            <a:avLst/>
            <a:gdLst/>
            <a:ahLst/>
            <a:cxnLst/>
            <a:rect l="l" t="t" r="r" b="b"/>
            <a:pathLst>
              <a:path w="8325833" h="431266">
                <a:moveTo>
                  <a:pt x="0" y="0"/>
                </a:moveTo>
                <a:lnTo>
                  <a:pt x="8325833" y="0"/>
                </a:lnTo>
                <a:lnTo>
                  <a:pt x="8325833" y="431266"/>
                </a:lnTo>
                <a:lnTo>
                  <a:pt x="0" y="431266"/>
                </a:lnTo>
                <a:lnTo>
                  <a:pt x="0" y="0"/>
                </a:lnTo>
                <a:close/>
              </a:path>
            </a:pathLst>
          </a:custGeom>
          <a:blipFill>
            <a:blip r:embed="rId5"/>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sp>
      <mc:AlternateContent xmlns:mc="http://schemas.openxmlformats.org/markup-compatibility/2006">
        <mc:Choice xmlns:a14="http://schemas.microsoft.com/office/drawing/2010/main" Requires="a14">
          <p:sp>
            <p:nvSpPr>
              <p:cNvPr id="6" name="TextBox 6"/>
              <p:cNvSpPr txBox="1"/>
              <p:nvPr/>
            </p:nvSpPr>
            <p:spPr>
              <a:xfrm>
                <a:off x="1816494" y="3903802"/>
                <a:ext cx="13652105" cy="2220223"/>
              </a:xfrm>
              <a:prstGeom prst="rect">
                <a:avLst/>
              </a:prstGeom>
            </p:spPr>
            <p:txBody>
              <a:bodyPr wrap="square" lIns="0" tIns="0" rIns="0" bIns="0" rtlCol="0" anchor="t">
                <a:spAutoFit/>
              </a:bodyPr>
              <a:lstStyle/>
              <a:p>
                <a:pPr marL="579120" lvl="1" indent="-289560" algn="l">
                  <a:lnSpc>
                    <a:spcPts val="3485"/>
                  </a:lnSpc>
                  <a:buFont typeface="Arial" panose="020B0604020202020204"/>
                  <a:buChar char="•"/>
                </a:pPr>
                <a:r>
                  <a:rPr lang="en-US" sz="2680" dirty="0" err="1">
                    <a:solidFill>
                      <a:srgbClr val="000000"/>
                    </a:solidFill>
                    <a:latin typeface="Times New Roman" panose="02020603050405020304" charset="0"/>
                    <a:cs typeface="Times New Roman" panose="02020603050405020304" charset="0"/>
                  </a:rPr>
                  <a:t>Một</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thuật</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toán</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mã</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hóa</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áp</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dụng</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đường</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cong</a:t>
                </a:r>
                <a:r>
                  <a:rPr lang="en-US" sz="2680" dirty="0">
                    <a:solidFill>
                      <a:srgbClr val="000000"/>
                    </a:solidFill>
                    <a:latin typeface="Times New Roman" panose="02020603050405020304" charset="0"/>
                    <a:cs typeface="Times New Roman" panose="02020603050405020304" charset="0"/>
                  </a:rPr>
                  <a:t> Elliptic. </a:t>
                </a:r>
                <a:endParaRPr lang="en-US" sz="2680" dirty="0">
                  <a:solidFill>
                    <a:srgbClr val="000000"/>
                  </a:solidFill>
                  <a:latin typeface="Times New Roman" panose="02020603050405020304" charset="0"/>
                  <a:cs typeface="Times New Roman" panose="02020603050405020304" charset="0"/>
                </a:endParaRPr>
              </a:p>
              <a:p>
                <a:pPr marL="289560" lvl="1" algn="l">
                  <a:lnSpc>
                    <a:spcPts val="3485"/>
                  </a:lnSpc>
                </a:pPr>
                <a:endParaRPr lang="en-US" sz="2680" dirty="0">
                  <a:solidFill>
                    <a:srgbClr val="000000"/>
                  </a:solidFill>
                  <a:latin typeface="Times New Roman" panose="02020603050405020304" charset="0"/>
                  <a:cs typeface="Times New Roman" panose="02020603050405020304" charset="0"/>
                </a:endParaRPr>
              </a:p>
              <a:p>
                <a:pPr marL="579120" lvl="1" indent="-289560" algn="l">
                  <a:lnSpc>
                    <a:spcPts val="3485"/>
                  </a:lnSpc>
                  <a:buFont typeface="Arial" panose="020B0604020202020204"/>
                  <a:buChar char="•"/>
                </a:pPr>
                <a:r>
                  <a:rPr lang="en-US" sz="2680" dirty="0" err="1">
                    <a:solidFill>
                      <a:srgbClr val="000000"/>
                    </a:solidFill>
                    <a:latin typeface="Times New Roman" panose="02020603050405020304" charset="0"/>
                    <a:cs typeface="Times New Roman" panose="02020603050405020304" charset="0"/>
                  </a:rPr>
                  <a:t>Cần</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thêm</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các</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hàm</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mã</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hóa</a:t>
                </a:r>
                <a:r>
                  <a:rPr lang="en-US" sz="2680" dirty="0">
                    <a:solidFill>
                      <a:srgbClr val="000000"/>
                    </a:solidFill>
                    <a:latin typeface="Times New Roman" panose="02020603050405020304" charset="0"/>
                    <a:cs typeface="Times New Roman" panose="02020603050405020304" charset="0"/>
                  </a:rPr>
                  <a:t>/</a:t>
                </a:r>
                <a:r>
                  <a:rPr lang="en-US" sz="2680" dirty="0" err="1">
                    <a:solidFill>
                      <a:srgbClr val="000000"/>
                    </a:solidFill>
                    <a:latin typeface="Times New Roman" panose="02020603050405020304" charset="0"/>
                    <a:cs typeface="Times New Roman" panose="02020603050405020304" charset="0"/>
                  </a:rPr>
                  <a:t>giải</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mã</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đối</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xứng</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như</a:t>
                </a:r>
                <a:r>
                  <a:rPr lang="en-US" sz="2680" dirty="0">
                    <a:solidFill>
                      <a:srgbClr val="000000"/>
                    </a:solidFill>
                    <a:latin typeface="Times New Roman" panose="02020603050405020304" charset="0"/>
                    <a:cs typeface="Times New Roman" panose="02020603050405020304" charset="0"/>
                  </a:rPr>
                  <a:t> AES) </a:t>
                </a:r>
                <a:r>
                  <a:rPr lang="en-US" sz="2680" dirty="0" err="1">
                    <a:solidFill>
                      <a:srgbClr val="000000"/>
                    </a:solidFill>
                    <a:latin typeface="Times New Roman" panose="02020603050405020304" charset="0"/>
                    <a:cs typeface="Times New Roman" panose="02020603050405020304" charset="0"/>
                  </a:rPr>
                  <a:t>ký</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hiệu</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là</a:t>
                </a:r>
                <a:r>
                  <a:rPr lang="en-US" sz="2680" dirty="0">
                    <a:solidFill>
                      <a:srgbClr val="000000"/>
                    </a:solidFill>
                    <a:latin typeface="Times New Roman" panose="02020603050405020304" charset="0"/>
                    <a:cs typeface="Times New Roman" panose="02020603050405020304" charset="0"/>
                  </a:rPr>
                  <a:t> </a:t>
                </a:r>
                <a14:m>
                  <m:oMath xmlns:m="http://schemas.openxmlformats.org/officeDocument/2006/math">
                    <m:sSub>
                      <m:sSubPr>
                        <m:ctrlPr>
                          <a:rPr lang="en-US" sz="2680" smtClean="0">
                            <a:solidFill>
                              <a:srgbClr val="000000"/>
                            </a:solidFill>
                            <a:latin typeface="Cambria Math" panose="02040503050406030204" pitchFamily="18" charset="0"/>
                            <a:cs typeface="Cambria Math" panose="02040503050406030204" pitchFamily="18" charset="0"/>
                          </a:rPr>
                        </m:ctrlPr>
                      </m:sSubPr>
                      <m:e>
                        <m:r>
                          <a:rPr lang="en-US" sz="2680" i="1">
                            <a:solidFill>
                              <a:srgbClr val="000000"/>
                            </a:solidFill>
                            <a:latin typeface="Cambria Math" panose="02040503050406030204" pitchFamily="18" charset="0"/>
                            <a:cs typeface="Cambria Math" panose="02040503050406030204" pitchFamily="18" charset="0"/>
                          </a:rPr>
                          <m:t>𝐸</m:t>
                        </m:r>
                      </m:e>
                      <m:sub>
                        <m:r>
                          <a:rPr lang="en-US" sz="2680" i="1">
                            <a:solidFill>
                              <a:srgbClr val="000000"/>
                            </a:solidFill>
                            <a:latin typeface="Cambria Math" panose="02040503050406030204" pitchFamily="18" charset="0"/>
                            <a:cs typeface="Cambria Math" panose="02040503050406030204" pitchFamily="18" charset="0"/>
                          </a:rPr>
                          <m:t>𝑘</m:t>
                        </m:r>
                      </m:sub>
                    </m:sSub>
                    <m:d>
                      <m:dPr>
                        <m:ctrlPr>
                          <a:rPr lang="en-US" sz="2680" i="1">
                            <a:solidFill>
                              <a:srgbClr val="000000"/>
                            </a:solidFill>
                            <a:latin typeface="Cambria Math" panose="02040503050406030204" pitchFamily="18" charset="0"/>
                            <a:cs typeface="Cambria Math" panose="02040503050406030204" pitchFamily="18" charset="0"/>
                          </a:rPr>
                        </m:ctrlPr>
                      </m:dPr>
                      <m:e>
                        <m:r>
                          <a:rPr lang="en-US" sz="2680" i="1">
                            <a:solidFill>
                              <a:srgbClr val="000000"/>
                            </a:solidFill>
                            <a:latin typeface="Cambria Math" panose="02040503050406030204" pitchFamily="18" charset="0"/>
                            <a:cs typeface="Cambria Math" panose="02040503050406030204" pitchFamily="18" charset="0"/>
                          </a:rPr>
                          <m:t>𝑚</m:t>
                        </m:r>
                      </m:e>
                    </m:d>
                  </m:oMath>
                </a14:m>
                <a:r>
                  <a:rPr lang="en-US" sz="2680" dirty="0">
                    <a:solidFill>
                      <a:srgbClr val="000000"/>
                    </a:solidFill>
                    <a:latin typeface="Times New Roman" panose="02020603050405020304" charset="0"/>
                    <a:cs typeface="Times New Roman" panose="02020603050405020304" charset="0"/>
                  </a:rPr>
                  <a:t> và </a:t>
                </a:r>
                <a14:m>
                  <m:oMath xmlns:m="http://schemas.openxmlformats.org/officeDocument/2006/math">
                    <m:sSub>
                      <m:sSubPr>
                        <m:ctrlPr>
                          <a:rPr lang="en-US" sz="2680" dirty="0" smtClean="0">
                            <a:solidFill>
                              <a:srgbClr val="000000"/>
                            </a:solidFill>
                            <a:latin typeface="Cambria Math" panose="02040503050406030204" pitchFamily="18" charset="0"/>
                            <a:cs typeface="Cambria Math" panose="02040503050406030204" pitchFamily="18" charset="0"/>
                          </a:rPr>
                        </m:ctrlPr>
                      </m:sSubPr>
                      <m:e>
                        <m:r>
                          <a:rPr lang="en-US" sz="2680" i="1" dirty="0" smtClean="0">
                            <a:solidFill>
                              <a:srgbClr val="000000"/>
                            </a:solidFill>
                            <a:latin typeface="Cambria Math" panose="02040503050406030204" pitchFamily="18" charset="0"/>
                            <a:cs typeface="Cambria Math" panose="02040503050406030204" pitchFamily="18" charset="0"/>
                          </a:rPr>
                          <m:t>𝐷</m:t>
                        </m:r>
                      </m:e>
                      <m:sub>
                        <m:r>
                          <a:rPr lang="en-US" sz="2680" i="1" dirty="0" smtClean="0">
                            <a:solidFill>
                              <a:srgbClr val="000000"/>
                            </a:solidFill>
                            <a:latin typeface="Cambria Math" panose="02040503050406030204" pitchFamily="18" charset="0"/>
                            <a:cs typeface="Cambria Math" panose="02040503050406030204" pitchFamily="18" charset="0"/>
                          </a:rPr>
                          <m:t>𝑘</m:t>
                        </m:r>
                      </m:sub>
                    </m:sSub>
                    <m:d>
                      <m:dPr>
                        <m:ctrlPr>
                          <a:rPr lang="en-US" sz="2680" i="1" dirty="0" smtClean="0">
                            <a:solidFill>
                              <a:srgbClr val="000000"/>
                            </a:solidFill>
                            <a:latin typeface="Cambria Math" panose="02040503050406030204" pitchFamily="18" charset="0"/>
                            <a:cs typeface="Cambria Math" panose="02040503050406030204" pitchFamily="18" charset="0"/>
                          </a:rPr>
                        </m:ctrlPr>
                      </m:dPr>
                      <m:e>
                        <m:r>
                          <a:rPr lang="en-US" sz="2680" i="1" dirty="0" smtClean="0">
                            <a:solidFill>
                              <a:srgbClr val="000000"/>
                            </a:solidFill>
                            <a:latin typeface="Cambria Math" panose="02040503050406030204" pitchFamily="18" charset="0"/>
                            <a:cs typeface="Cambria Math" panose="02040503050406030204" pitchFamily="18" charset="0"/>
                          </a:rPr>
                          <m:t>𝐶</m:t>
                        </m:r>
                      </m:e>
                    </m:d>
                  </m:oMath>
                </a14:m>
                <a:endParaRPr lang="en-US" sz="2680" dirty="0">
                  <a:solidFill>
                    <a:srgbClr val="000000"/>
                  </a:solidFill>
                  <a:latin typeface="Times New Roman" panose="02020603050405020304" charset="0"/>
                  <a:cs typeface="Times New Roman" panose="02020603050405020304" charset="0"/>
                </a:endParaRPr>
              </a:p>
              <a:p>
                <a:pPr marL="289560" lvl="1" algn="l">
                  <a:lnSpc>
                    <a:spcPts val="3485"/>
                  </a:lnSpc>
                </a:pPr>
                <a:endParaRPr lang="en-US" sz="2680" dirty="0">
                  <a:solidFill>
                    <a:srgbClr val="000000"/>
                  </a:solidFill>
                  <a:latin typeface="Times New Roman" panose="02020603050405020304" charset="0"/>
                  <a:cs typeface="Times New Roman" panose="02020603050405020304" charset="0"/>
                </a:endParaRPr>
              </a:p>
              <a:p>
                <a:pPr marL="579120" lvl="1" indent="-289560" algn="l">
                  <a:lnSpc>
                    <a:spcPts val="3485"/>
                  </a:lnSpc>
                  <a:spcBef>
                    <a:spcPct val="0"/>
                  </a:spcBef>
                  <a:buFont typeface="Arial" panose="020B0604020202020204"/>
                  <a:buChar char="•"/>
                </a:pPr>
                <a:r>
                  <a:rPr lang="en-US" sz="2680" dirty="0" err="1">
                    <a:solidFill>
                      <a:srgbClr val="000000"/>
                    </a:solidFill>
                    <a:latin typeface="Times New Roman" panose="02020603050405020304" charset="0"/>
                    <a:cs typeface="Times New Roman" panose="02020603050405020304" charset="0"/>
                  </a:rPr>
                  <a:t>Sử</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dụng</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hai</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hàm</a:t>
                </a:r>
                <a:r>
                  <a:rPr lang="en-US" sz="2680" dirty="0">
                    <a:solidFill>
                      <a:srgbClr val="000000"/>
                    </a:solidFill>
                    <a:latin typeface="Times New Roman" panose="02020603050405020304" charset="0"/>
                    <a:cs typeface="Times New Roman" panose="02020603050405020304" charset="0"/>
                  </a:rPr>
                  <a:t> </a:t>
                </a:r>
                <a:r>
                  <a:rPr lang="en-US" sz="2680" dirty="0" err="1">
                    <a:solidFill>
                      <a:srgbClr val="000000"/>
                    </a:solidFill>
                    <a:latin typeface="Times New Roman" panose="02020603050405020304" charset="0"/>
                    <a:cs typeface="Times New Roman" panose="02020603050405020304" charset="0"/>
                  </a:rPr>
                  <a:t>băm</a:t>
                </a:r>
                <a:r>
                  <a:rPr lang="en-US" sz="2680" dirty="0">
                    <a:solidFill>
                      <a:srgbClr val="000000"/>
                    </a:solidFill>
                    <a:latin typeface="Times New Roman" panose="02020603050405020304" charset="0"/>
                    <a:cs typeface="Times New Roman" panose="02020603050405020304" charset="0"/>
                  </a:rPr>
                  <a:t>: Message authentication code, Key derivation function.</a:t>
                </a:r>
                <a:endParaRPr lang="en-US" sz="2680" dirty="0">
                  <a:solidFill>
                    <a:srgbClr val="000000"/>
                  </a:solidFill>
                  <a:latin typeface="Times New Roman" panose="02020603050405020304" charset="0"/>
                  <a:cs typeface="Times New Roman" panose="02020603050405020304" charset="0"/>
                </a:endParaRPr>
              </a:p>
            </p:txBody>
          </p:sp>
        </mc:Choice>
        <mc:Fallback>
          <p:sp>
            <p:nvSpPr>
              <p:cNvPr id="6" name="TextBox 6"/>
              <p:cNvSpPr txBox="1">
                <a:spLocks noRot="1" noChangeAspect="1" noMove="1" noResize="1" noEditPoints="1" noAdjustHandles="1" noChangeArrowheads="1" noChangeShapeType="1" noTextEdit="1"/>
              </p:cNvSpPr>
              <p:nvPr/>
            </p:nvSpPr>
            <p:spPr>
              <a:xfrm>
                <a:off x="1816494" y="3903802"/>
                <a:ext cx="13652105" cy="2220223"/>
              </a:xfrm>
              <a:prstGeom prst="rect">
                <a:avLst/>
              </a:prstGeom>
              <a:blipFill rotWithShape="1">
                <a:blip r:embed="rId3"/>
                <a:stretch>
                  <a:fillRect l="-3" t="-21" r="5" b="4"/>
                </a:stretch>
              </a:blipFill>
            </p:spPr>
            <p:txBody>
              <a:bodyPr/>
              <a:lstStyle/>
              <a:p>
                <a:r>
                  <a:rPr lang="en-US" altLang="en-US">
                    <a:noFill/>
                  </a:rPr>
                  <a:t> </a:t>
                </a:r>
              </a:p>
            </p:txBody>
          </p:sp>
        </mc:Fallback>
      </mc:AlternateContent>
      <p:sp>
        <p:nvSpPr>
          <p:cNvPr id="7" name="TextBox 7"/>
          <p:cNvSpPr txBox="1"/>
          <p:nvPr/>
        </p:nvSpPr>
        <p:spPr>
          <a:xfrm>
            <a:off x="1028700" y="1221649"/>
            <a:ext cx="14142440"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Mã hóa và giải mã</a:t>
            </a:r>
            <a:endParaRPr lang="en-US" sz="2485">
              <a:solidFill>
                <a:srgbClr val="100F0D"/>
              </a:solidFill>
              <a:latin typeface="Montserrat Light Bold" panose="00000800000000000000"/>
            </a:endParaRPr>
          </a:p>
        </p:txBody>
      </p:sp>
      <p:sp>
        <p:nvSpPr>
          <p:cNvPr id="8" name="TextBox 8"/>
          <p:cNvSpPr txBox="1"/>
          <p:nvPr/>
        </p:nvSpPr>
        <p:spPr>
          <a:xfrm>
            <a:off x="1058943"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9" name="TextBox 9"/>
          <p:cNvSpPr txBox="1"/>
          <p:nvPr/>
        </p:nvSpPr>
        <p:spPr>
          <a:xfrm>
            <a:off x="4641855" y="2289721"/>
            <a:ext cx="9004290" cy="366395"/>
          </a:xfrm>
          <a:prstGeom prst="rect">
            <a:avLst/>
          </a:prstGeom>
        </p:spPr>
        <p:txBody>
          <a:bodyPr lIns="0" tIns="0" rIns="0" bIns="0" rtlCol="0" anchor="t">
            <a:spAutoFit/>
          </a:bodyPr>
          <a:lstStyle/>
          <a:p>
            <a:pPr algn="ctr">
              <a:lnSpc>
                <a:spcPts val="2860"/>
              </a:lnSpc>
              <a:spcBef>
                <a:spcPct val="0"/>
              </a:spcBef>
            </a:pPr>
            <a:r>
              <a:rPr lang="en-US" sz="2200">
                <a:solidFill>
                  <a:srgbClr val="000000"/>
                </a:solidFill>
                <a:latin typeface="Times New Roman" panose="02020603050405020304" charset="0"/>
                <a:cs typeface="Times New Roman" panose="02020603050405020304" charset="0"/>
              </a:rPr>
              <a:t>Mã hóa ECIES (The Elliptic Curve Integrated Encryption System)</a:t>
            </a:r>
            <a:endParaRPr lang="en-US" sz="2200">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sp>
      <p:sp>
        <p:nvSpPr>
          <p:cNvPr id="4" name="Freeform 4"/>
          <p:cNvSpPr/>
          <p:nvPr/>
        </p:nvSpPr>
        <p:spPr>
          <a:xfrm>
            <a:off x="4560579" y="2248157"/>
            <a:ext cx="9234623" cy="5896563"/>
          </a:xfrm>
          <a:custGeom>
            <a:avLst/>
            <a:gdLst/>
            <a:ahLst/>
            <a:cxnLst/>
            <a:rect l="l" t="t" r="r" b="b"/>
            <a:pathLst>
              <a:path w="9234623" h="5896563">
                <a:moveTo>
                  <a:pt x="0" y="0"/>
                </a:moveTo>
                <a:lnTo>
                  <a:pt x="9234623" y="0"/>
                </a:lnTo>
                <a:lnTo>
                  <a:pt x="9234623" y="5896563"/>
                </a:lnTo>
                <a:lnTo>
                  <a:pt x="0" y="5896563"/>
                </a:lnTo>
                <a:lnTo>
                  <a:pt x="0" y="0"/>
                </a:lnTo>
                <a:close/>
              </a:path>
            </a:pathLst>
          </a:custGeom>
          <a:blipFill>
            <a:blip r:embed="rId3"/>
            <a:stretch>
              <a:fillRect l="-282" r="-282" b="-43614"/>
            </a:stretch>
          </a:blipFill>
        </p:spPr>
      </p:sp>
      <p:sp>
        <p:nvSpPr>
          <p:cNvPr id="5" name="TextBox 5"/>
          <p:cNvSpPr txBox="1"/>
          <p:nvPr/>
        </p:nvSpPr>
        <p:spPr>
          <a:xfrm>
            <a:off x="1028700" y="1221649"/>
            <a:ext cx="14142440"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Mã hóa và giải mã</a:t>
            </a:r>
            <a:endParaRPr lang="en-US" sz="2485">
              <a:solidFill>
                <a:srgbClr val="100F0D"/>
              </a:solidFill>
              <a:latin typeface="Montserrat Light Bold" panose="00000800000000000000"/>
            </a:endParaRPr>
          </a:p>
        </p:txBody>
      </p:sp>
      <p:sp>
        <p:nvSpPr>
          <p:cNvPr id="6" name="TextBox 6"/>
          <p:cNvSpPr txBox="1"/>
          <p:nvPr/>
        </p:nvSpPr>
        <p:spPr>
          <a:xfrm>
            <a:off x="1058943"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7" name="TextBox 7"/>
          <p:cNvSpPr txBox="1"/>
          <p:nvPr/>
        </p:nvSpPr>
        <p:spPr>
          <a:xfrm>
            <a:off x="4641855" y="1853822"/>
            <a:ext cx="9004290" cy="366395"/>
          </a:xfrm>
          <a:prstGeom prst="rect">
            <a:avLst/>
          </a:prstGeom>
        </p:spPr>
        <p:txBody>
          <a:bodyPr lIns="0" tIns="0" rIns="0" bIns="0" rtlCol="0" anchor="t">
            <a:spAutoFit/>
          </a:bodyPr>
          <a:lstStyle/>
          <a:p>
            <a:pPr algn="ctr">
              <a:lnSpc>
                <a:spcPts val="2860"/>
              </a:lnSpc>
              <a:spcBef>
                <a:spcPct val="0"/>
              </a:spcBef>
            </a:pPr>
            <a:r>
              <a:rPr lang="en-US" sz="2200">
                <a:solidFill>
                  <a:srgbClr val="000000"/>
                </a:solidFill>
                <a:latin typeface="Times New Roman" panose="02020603050405020304" charset="0"/>
                <a:cs typeface="Times New Roman" panose="02020603050405020304" charset="0"/>
              </a:rPr>
              <a:t>Mã hóa ECIES (The Elliptic Curve Integrated Encryption System)</a:t>
            </a:r>
            <a:endParaRPr lang="en-US" sz="2200">
              <a:solidFill>
                <a:srgbClr val="000000"/>
              </a:solidFill>
              <a:latin typeface="Times New Roman" panose="02020603050405020304" charset="0"/>
              <a:cs typeface="Times New Roman" panose="02020603050405020304" charset="0"/>
            </a:endParaRPr>
          </a:p>
        </p:txBody>
      </p:sp>
      <p:sp>
        <p:nvSpPr>
          <p:cNvPr id="8" name="TextBox 8"/>
          <p:cNvSpPr txBox="1"/>
          <p:nvPr/>
        </p:nvSpPr>
        <p:spPr>
          <a:xfrm>
            <a:off x="4641855" y="8205834"/>
            <a:ext cx="9072071" cy="1505585"/>
          </a:xfrm>
          <a:prstGeom prst="rect">
            <a:avLst/>
          </a:prstGeom>
        </p:spPr>
        <p:txBody>
          <a:bodyPr lIns="0" tIns="0" rIns="0" bIns="0" rtlCol="0" anchor="t">
            <a:spAutoFit/>
          </a:bodyPr>
          <a:lstStyle/>
          <a:p>
            <a:pPr algn="just">
              <a:lnSpc>
                <a:spcPts val="2935"/>
              </a:lnSpc>
            </a:pPr>
            <a:r>
              <a:rPr lang="en-US" sz="2255">
                <a:solidFill>
                  <a:srgbClr val="000000"/>
                </a:solidFill>
                <a:latin typeface="Times New Roman" panose="02020603050405020304" charset="0"/>
                <a:cs typeface="Times New Roman" panose="02020603050405020304" charset="0"/>
              </a:rPr>
              <a:t>Bên giải mã sẽ nhận được tập (U, c, r):</a:t>
            </a:r>
            <a:endParaRPr lang="en-US" sz="2255">
              <a:solidFill>
                <a:srgbClr val="000000"/>
              </a:solidFill>
              <a:latin typeface="Times New Roman" panose="02020603050405020304" charset="0"/>
              <a:cs typeface="Times New Roman" panose="02020603050405020304" charset="0"/>
            </a:endParaRPr>
          </a:p>
          <a:p>
            <a:pPr marL="487680" lvl="1" indent="-243840" algn="just">
              <a:lnSpc>
                <a:spcPts val="2935"/>
              </a:lnSpc>
              <a:buFont typeface="Arial" panose="020B0604020202020204"/>
              <a:buChar char="•"/>
            </a:pPr>
            <a:r>
              <a:rPr lang="en-US" sz="2255">
                <a:solidFill>
                  <a:srgbClr val="000000"/>
                </a:solidFill>
                <a:latin typeface="Times New Roman" panose="02020603050405020304" charset="0"/>
                <a:cs typeface="Times New Roman" panose="02020603050405020304" charset="0"/>
              </a:rPr>
              <a:t>U : khóa công khai của người gửi</a:t>
            </a:r>
            <a:endParaRPr lang="en-US" sz="2255">
              <a:solidFill>
                <a:srgbClr val="000000"/>
              </a:solidFill>
              <a:latin typeface="Times New Roman" panose="02020603050405020304" charset="0"/>
              <a:cs typeface="Times New Roman" panose="02020603050405020304" charset="0"/>
            </a:endParaRPr>
          </a:p>
          <a:p>
            <a:pPr marL="487680" lvl="1" indent="-243840" algn="just">
              <a:lnSpc>
                <a:spcPts val="2935"/>
              </a:lnSpc>
              <a:buFont typeface="Arial" panose="020B0604020202020204"/>
              <a:buChar char="•"/>
            </a:pPr>
            <a:r>
              <a:rPr lang="en-US" sz="2255">
                <a:solidFill>
                  <a:srgbClr val="000000"/>
                </a:solidFill>
                <a:latin typeface="Times New Roman" panose="02020603050405020304" charset="0"/>
                <a:cs typeface="Times New Roman" panose="02020603050405020304" charset="0"/>
              </a:rPr>
              <a:t>c : bản đã được mã hóa</a:t>
            </a:r>
            <a:endParaRPr lang="en-US" sz="2255">
              <a:solidFill>
                <a:srgbClr val="000000"/>
              </a:solidFill>
              <a:latin typeface="Times New Roman" panose="02020603050405020304" charset="0"/>
              <a:cs typeface="Times New Roman" panose="02020603050405020304" charset="0"/>
            </a:endParaRPr>
          </a:p>
          <a:p>
            <a:pPr marL="487680" lvl="1" indent="-243840" algn="just">
              <a:lnSpc>
                <a:spcPts val="2935"/>
              </a:lnSpc>
              <a:spcBef>
                <a:spcPct val="0"/>
              </a:spcBef>
              <a:buFont typeface="Arial" panose="020B0604020202020204"/>
              <a:buChar char="•"/>
            </a:pPr>
            <a:r>
              <a:rPr lang="en-US" sz="2255">
                <a:solidFill>
                  <a:srgbClr val="000000"/>
                </a:solidFill>
                <a:latin typeface="Times New Roman" panose="02020603050405020304" charset="0"/>
                <a:cs typeface="Times New Roman" panose="02020603050405020304" charset="0"/>
              </a:rPr>
              <a:t>r : dùng để xác thực văn bản</a:t>
            </a:r>
            <a:endParaRPr lang="en-US" sz="2255">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sp>
      <p:sp>
        <p:nvSpPr>
          <p:cNvPr id="4" name="Freeform 4"/>
          <p:cNvSpPr/>
          <p:nvPr/>
        </p:nvSpPr>
        <p:spPr>
          <a:xfrm>
            <a:off x="3678471" y="2435482"/>
            <a:ext cx="11203733" cy="6517556"/>
          </a:xfrm>
          <a:custGeom>
            <a:avLst/>
            <a:gdLst/>
            <a:ahLst/>
            <a:cxnLst/>
            <a:rect l="l" t="t" r="r" b="b"/>
            <a:pathLst>
              <a:path w="11203733" h="6517556">
                <a:moveTo>
                  <a:pt x="0" y="0"/>
                </a:moveTo>
                <a:lnTo>
                  <a:pt x="11203733" y="0"/>
                </a:lnTo>
                <a:lnTo>
                  <a:pt x="11203733" y="6517556"/>
                </a:lnTo>
                <a:lnTo>
                  <a:pt x="0" y="6517556"/>
                </a:lnTo>
                <a:lnTo>
                  <a:pt x="0" y="0"/>
                </a:lnTo>
                <a:close/>
              </a:path>
            </a:pathLst>
          </a:custGeom>
          <a:blipFill>
            <a:blip r:embed="rId3"/>
            <a:stretch>
              <a:fillRect/>
            </a:stretch>
          </a:blipFill>
        </p:spPr>
      </p:sp>
      <p:sp>
        <p:nvSpPr>
          <p:cNvPr id="5" name="TextBox 5"/>
          <p:cNvSpPr txBox="1"/>
          <p:nvPr/>
        </p:nvSpPr>
        <p:spPr>
          <a:xfrm>
            <a:off x="1028700" y="1221649"/>
            <a:ext cx="14142440"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Mã hóa và giải mã</a:t>
            </a:r>
            <a:endParaRPr lang="en-US" sz="2485">
              <a:solidFill>
                <a:srgbClr val="100F0D"/>
              </a:solidFill>
              <a:latin typeface="Montserrat Light Bold" panose="00000800000000000000"/>
            </a:endParaRPr>
          </a:p>
        </p:txBody>
      </p:sp>
      <p:sp>
        <p:nvSpPr>
          <p:cNvPr id="6" name="TextBox 6"/>
          <p:cNvSpPr txBox="1"/>
          <p:nvPr/>
        </p:nvSpPr>
        <p:spPr>
          <a:xfrm>
            <a:off x="1058943"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7" name="TextBox 7"/>
          <p:cNvSpPr txBox="1"/>
          <p:nvPr/>
        </p:nvSpPr>
        <p:spPr>
          <a:xfrm>
            <a:off x="4641855" y="1853822"/>
            <a:ext cx="9004290" cy="366395"/>
          </a:xfrm>
          <a:prstGeom prst="rect">
            <a:avLst/>
          </a:prstGeom>
        </p:spPr>
        <p:txBody>
          <a:bodyPr lIns="0" tIns="0" rIns="0" bIns="0" rtlCol="0" anchor="t">
            <a:spAutoFit/>
          </a:bodyPr>
          <a:lstStyle/>
          <a:p>
            <a:pPr algn="ctr">
              <a:lnSpc>
                <a:spcPts val="2860"/>
              </a:lnSpc>
              <a:spcBef>
                <a:spcPct val="0"/>
              </a:spcBef>
            </a:pPr>
            <a:r>
              <a:rPr lang="en-US" sz="2200">
                <a:solidFill>
                  <a:srgbClr val="000000"/>
                </a:solidFill>
                <a:latin typeface="Times New Roman" panose="02020603050405020304" charset="0"/>
                <a:cs typeface="Times New Roman" panose="02020603050405020304" charset="0"/>
              </a:rPr>
              <a:t>Mã hóa ECIES (The Elliptic Curve Integrated Encryption System)</a:t>
            </a:r>
            <a:endParaRPr lang="en-US" sz="2200">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5019320" y="2901697"/>
            <a:ext cx="1400485" cy="6079762"/>
            <a:chOff x="0" y="0"/>
            <a:chExt cx="368852" cy="1601254"/>
          </a:xfrm>
        </p:grpSpPr>
        <p:sp>
          <p:nvSpPr>
            <p:cNvPr id="4" name="Freeform 4"/>
            <p:cNvSpPr/>
            <p:nvPr/>
          </p:nvSpPr>
          <p:spPr>
            <a:xfrm>
              <a:off x="0" y="0"/>
              <a:ext cx="368852" cy="1601254"/>
            </a:xfrm>
            <a:custGeom>
              <a:avLst/>
              <a:gdLst/>
              <a:ahLst/>
              <a:cxnLst/>
              <a:rect l="l" t="t" r="r" b="b"/>
              <a:pathLst>
                <a:path w="368852" h="1601254">
                  <a:moveTo>
                    <a:pt x="0" y="0"/>
                  </a:moveTo>
                  <a:lnTo>
                    <a:pt x="368852" y="0"/>
                  </a:lnTo>
                  <a:lnTo>
                    <a:pt x="368852" y="1601254"/>
                  </a:lnTo>
                  <a:lnTo>
                    <a:pt x="0" y="1601254"/>
                  </a:lnTo>
                  <a:close/>
                </a:path>
              </a:pathLst>
            </a:custGeom>
            <a:solidFill>
              <a:srgbClr val="CCCCCC"/>
            </a:solidFill>
          </p:spPr>
        </p:sp>
        <p:sp>
          <p:nvSpPr>
            <p:cNvPr id="5" name="TextBox 5"/>
            <p:cNvSpPr txBox="1"/>
            <p:nvPr/>
          </p:nvSpPr>
          <p:spPr>
            <a:xfrm>
              <a:off x="0" y="-19050"/>
              <a:ext cx="368852" cy="1620304"/>
            </a:xfrm>
            <a:prstGeom prst="rect">
              <a:avLst/>
            </a:prstGeom>
          </p:spPr>
          <p:txBody>
            <a:bodyPr lIns="50800" tIns="50800" rIns="50800" bIns="50800" rtlCol="0" anchor="ctr"/>
            <a:lstStyle/>
            <a:p>
              <a:pPr algn="ctr">
                <a:lnSpc>
                  <a:spcPts val="2860"/>
                </a:lnSpc>
              </a:p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NỘI DUNG</a:t>
            </a:r>
            <a:endParaRPr lang="en-US" sz="9980" spc="978">
              <a:solidFill>
                <a:srgbClr val="231F20"/>
              </a:solidFill>
              <a:latin typeface="Oswald Bold" panose="00000800000000000000"/>
            </a:endParaRP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Times New Roman" panose="02020603050405020304" charset="0"/>
                <a:cs typeface="Times New Roman" panose="02020603050405020304" charset="0"/>
              </a:rPr>
              <a:t>01</a:t>
            </a:r>
            <a:endParaRPr lang="en-US" sz="4270">
              <a:solidFill>
                <a:srgbClr val="363636"/>
              </a:solidFill>
              <a:latin typeface="Times New Roman" panose="02020603050405020304" charset="0"/>
              <a:cs typeface="Times New Roman" panose="02020603050405020304" charset="0"/>
            </a:endParaRP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Times New Roman" panose="02020603050405020304" charset="0"/>
                <a:cs typeface="Times New Roman" panose="02020603050405020304" charset="0"/>
              </a:rPr>
              <a:t>02</a:t>
            </a:r>
            <a:endParaRPr lang="en-US" sz="4270">
              <a:solidFill>
                <a:srgbClr val="363636"/>
              </a:solidFill>
              <a:latin typeface="Times New Roman" panose="02020603050405020304" charset="0"/>
              <a:cs typeface="Times New Roman" panose="02020603050405020304" charset="0"/>
            </a:endParaRP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Times New Roman" panose="02020603050405020304" charset="0"/>
                <a:cs typeface="Times New Roman" panose="02020603050405020304" charset="0"/>
              </a:rPr>
              <a:t>03</a:t>
            </a:r>
            <a:endParaRPr lang="en-US" sz="4270">
              <a:solidFill>
                <a:srgbClr val="363636"/>
              </a:solidFill>
              <a:latin typeface="Times New Roman" panose="02020603050405020304" charset="0"/>
              <a:cs typeface="Times New Roman" panose="02020603050405020304" charset="0"/>
            </a:endParaRP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Times New Roman" panose="02020603050405020304" charset="0"/>
                <a:cs typeface="Times New Roman" panose="02020603050405020304" charset="0"/>
              </a:rPr>
              <a:t>04</a:t>
            </a:r>
            <a:endParaRPr lang="en-US" sz="4270">
              <a:solidFill>
                <a:srgbClr val="363636"/>
              </a:solidFill>
              <a:latin typeface="Times New Roman" panose="02020603050405020304" charset="0"/>
              <a:cs typeface="Times New Roman" panose="02020603050405020304" charset="0"/>
            </a:endParaRP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Times New Roman" panose="02020603050405020304" charset="0"/>
                <a:cs typeface="Times New Roman" panose="02020603050405020304" charset="0"/>
              </a:rPr>
              <a:t>05</a:t>
            </a:r>
            <a:endParaRPr lang="en-US" sz="4270">
              <a:solidFill>
                <a:srgbClr val="363636"/>
              </a:solidFill>
              <a:latin typeface="Times New Roman" panose="02020603050405020304" charset="0"/>
              <a:cs typeface="Times New Roman" panose="02020603050405020304" charset="0"/>
            </a:endParaRP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Times New Roman" panose="02020603050405020304" charset="0"/>
                <a:cs typeface="Times New Roman" panose="02020603050405020304" charset="0"/>
              </a:rPr>
              <a:t>06</a:t>
            </a:r>
            <a:endParaRPr lang="en-US" sz="4270">
              <a:solidFill>
                <a:srgbClr val="363636"/>
              </a:solidFill>
              <a:latin typeface="Times New Roman" panose="02020603050405020304" charset="0"/>
              <a:cs typeface="Times New Roman" panose="02020603050405020304" charset="0"/>
            </a:endParaRPr>
          </a:p>
        </p:txBody>
      </p:sp>
      <p:sp>
        <p:nvSpPr>
          <p:cNvPr id="14" name="TextBox 14"/>
          <p:cNvSpPr txBox="1"/>
          <p:nvPr/>
        </p:nvSpPr>
        <p:spPr>
          <a:xfrm>
            <a:off x="5250954" y="8174214"/>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Times New Roman" panose="02020603050405020304" charset="0"/>
                <a:cs typeface="Times New Roman" panose="02020603050405020304" charset="0"/>
              </a:rPr>
              <a:t>07</a:t>
            </a:r>
            <a:endParaRPr lang="en-US" sz="4270">
              <a:solidFill>
                <a:srgbClr val="363636"/>
              </a:solidFill>
              <a:latin typeface="Times New Roman" panose="02020603050405020304" charset="0"/>
              <a:cs typeface="Times New Roman" panose="02020603050405020304" charset="0"/>
            </a:endParaRPr>
          </a:p>
        </p:txBody>
      </p:sp>
      <p:sp>
        <p:nvSpPr>
          <p:cNvPr id="15" name="TextBox 15"/>
          <p:cNvSpPr txBox="1"/>
          <p:nvPr/>
        </p:nvSpPr>
        <p:spPr>
          <a:xfrm>
            <a:off x="6607430" y="3333137"/>
            <a:ext cx="5790503" cy="446405"/>
          </a:xfrm>
          <a:prstGeom prst="rect">
            <a:avLst/>
          </a:prstGeom>
        </p:spPr>
        <p:txBody>
          <a:bodyPr lIns="0" tIns="0" rIns="0" bIns="0" rtlCol="0" anchor="t">
            <a:spAutoFit/>
          </a:bodyPr>
          <a:lstStyle/>
          <a:p>
            <a:pPr algn="l">
              <a:lnSpc>
                <a:spcPts val="3485"/>
              </a:lnSpc>
            </a:pPr>
            <a:r>
              <a:rPr lang="en-US" sz="2525" spc="247">
                <a:solidFill>
                  <a:srgbClr val="231F20"/>
                </a:solidFill>
                <a:latin typeface="Times New Roman" panose="02020603050405020304" charset="0"/>
                <a:cs typeface="Times New Roman" panose="02020603050405020304" charset="0"/>
              </a:rPr>
              <a:t>GIỚI THIỆU</a:t>
            </a:r>
            <a:endParaRPr lang="en-US" sz="2525" spc="247">
              <a:solidFill>
                <a:srgbClr val="231F20"/>
              </a:solidFill>
              <a:latin typeface="Times New Roman" panose="02020603050405020304" charset="0"/>
              <a:cs typeface="Times New Roman" panose="02020603050405020304" charset="0"/>
            </a:endParaRPr>
          </a:p>
        </p:txBody>
      </p:sp>
      <p:sp>
        <p:nvSpPr>
          <p:cNvPr id="16" name="TextBox 16"/>
          <p:cNvSpPr txBox="1"/>
          <p:nvPr/>
        </p:nvSpPr>
        <p:spPr>
          <a:xfrm>
            <a:off x="6607430" y="4127355"/>
            <a:ext cx="6076629" cy="418548"/>
          </a:xfrm>
          <a:prstGeom prst="rect">
            <a:avLst/>
          </a:prstGeom>
        </p:spPr>
        <p:txBody>
          <a:bodyPr lIns="0" tIns="0" rIns="0" bIns="0" rtlCol="0" anchor="t">
            <a:spAutoFit/>
          </a:bodyPr>
          <a:lstStyle/>
          <a:p>
            <a:pPr algn="l">
              <a:lnSpc>
                <a:spcPts val="3485"/>
              </a:lnSpc>
            </a:pPr>
            <a:r>
              <a:rPr lang="en-US" sz="2525" spc="247">
                <a:solidFill>
                  <a:srgbClr val="231F20"/>
                </a:solidFill>
                <a:latin typeface="Times New Roman" panose="02020603050405020304" charset="0"/>
                <a:cs typeface="Times New Roman" panose="02020603050405020304" charset="0"/>
              </a:rPr>
              <a:t>NỀN TẢNG TOÁN HỌC</a:t>
            </a:r>
            <a:endParaRPr lang="en-US" sz="2525" spc="247">
              <a:solidFill>
                <a:srgbClr val="231F20"/>
              </a:solidFill>
              <a:latin typeface="Times New Roman" panose="02020603050405020304" charset="0"/>
              <a:cs typeface="Times New Roman" panose="02020603050405020304" charset="0"/>
            </a:endParaRPr>
          </a:p>
        </p:txBody>
      </p:sp>
      <p:sp>
        <p:nvSpPr>
          <p:cNvPr id="17" name="TextBox 17"/>
          <p:cNvSpPr txBox="1"/>
          <p:nvPr/>
        </p:nvSpPr>
        <p:spPr>
          <a:xfrm>
            <a:off x="6607430" y="5047445"/>
            <a:ext cx="5790503" cy="418548"/>
          </a:xfrm>
          <a:prstGeom prst="rect">
            <a:avLst/>
          </a:prstGeom>
        </p:spPr>
        <p:txBody>
          <a:bodyPr lIns="0" tIns="0" rIns="0" bIns="0" rtlCol="0" anchor="t">
            <a:spAutoFit/>
          </a:bodyPr>
          <a:lstStyle/>
          <a:p>
            <a:pPr marL="0" lvl="0" indent="0" algn="l">
              <a:lnSpc>
                <a:spcPts val="3485"/>
              </a:lnSpc>
              <a:spcBef>
                <a:spcPct val="0"/>
              </a:spcBef>
            </a:pPr>
            <a:r>
              <a:rPr lang="en-US" sz="2525" spc="247">
                <a:solidFill>
                  <a:srgbClr val="231F20"/>
                </a:solidFill>
                <a:latin typeface="Times New Roman" panose="02020603050405020304" charset="0"/>
                <a:cs typeface="Times New Roman" panose="02020603050405020304" charset="0"/>
              </a:rPr>
              <a:t>MẬT MÃ PHI ĐỐI XỨNG</a:t>
            </a:r>
            <a:endParaRPr lang="en-US" sz="2525" spc="247">
              <a:solidFill>
                <a:srgbClr val="231F20"/>
              </a:solidFill>
              <a:latin typeface="Times New Roman" panose="02020603050405020304" charset="0"/>
              <a:cs typeface="Times New Roman" panose="02020603050405020304" charset="0"/>
            </a:endParaRPr>
          </a:p>
        </p:txBody>
      </p:sp>
      <p:sp>
        <p:nvSpPr>
          <p:cNvPr id="18" name="TextBox 18"/>
          <p:cNvSpPr txBox="1"/>
          <p:nvPr/>
        </p:nvSpPr>
        <p:spPr>
          <a:xfrm>
            <a:off x="6607175" y="5841365"/>
            <a:ext cx="7817485" cy="446405"/>
          </a:xfrm>
          <a:prstGeom prst="rect">
            <a:avLst/>
          </a:prstGeom>
        </p:spPr>
        <p:txBody>
          <a:bodyPr wrap="square" lIns="0" tIns="0" rIns="0" bIns="0" rtlCol="0" anchor="t">
            <a:spAutoFit/>
          </a:bodyPr>
          <a:lstStyle/>
          <a:p>
            <a:pPr marL="0" lvl="0" indent="0" algn="l">
              <a:lnSpc>
                <a:spcPts val="3485"/>
              </a:lnSpc>
              <a:spcBef>
                <a:spcPct val="0"/>
              </a:spcBef>
            </a:pPr>
            <a:r>
              <a:rPr lang="en-US" sz="2525" spc="247">
                <a:solidFill>
                  <a:srgbClr val="231F20"/>
                </a:solidFill>
                <a:latin typeface="Times New Roman" panose="02020603050405020304" charset="0"/>
                <a:cs typeface="Times New Roman" panose="02020603050405020304" charset="0"/>
              </a:rPr>
              <a:t>ELLIPTIC CURVE CRYPTOGRAPHY (ECC)</a:t>
            </a:r>
            <a:endParaRPr lang="en-US" sz="2525" spc="247">
              <a:solidFill>
                <a:srgbClr val="231F20"/>
              </a:solidFill>
              <a:latin typeface="Times New Roman" panose="02020603050405020304" charset="0"/>
              <a:cs typeface="Times New Roman" panose="02020603050405020304" charset="0"/>
            </a:endParaRPr>
          </a:p>
        </p:txBody>
      </p:sp>
      <p:sp>
        <p:nvSpPr>
          <p:cNvPr id="19" name="TextBox 19"/>
          <p:cNvSpPr txBox="1"/>
          <p:nvPr/>
        </p:nvSpPr>
        <p:spPr>
          <a:xfrm>
            <a:off x="6607430" y="6642507"/>
            <a:ext cx="6076629" cy="418548"/>
          </a:xfrm>
          <a:prstGeom prst="rect">
            <a:avLst/>
          </a:prstGeom>
        </p:spPr>
        <p:txBody>
          <a:bodyPr lIns="0" tIns="0" rIns="0" bIns="0" rtlCol="0" anchor="t">
            <a:spAutoFit/>
          </a:bodyPr>
          <a:lstStyle/>
          <a:p>
            <a:pPr marL="0" lvl="0" indent="0" algn="l">
              <a:lnSpc>
                <a:spcPts val="3485"/>
              </a:lnSpc>
              <a:spcBef>
                <a:spcPct val="0"/>
              </a:spcBef>
            </a:pPr>
            <a:r>
              <a:rPr lang="en-US" sz="2525" spc="247">
                <a:solidFill>
                  <a:srgbClr val="231F20"/>
                </a:solidFill>
                <a:latin typeface="Times New Roman" panose="02020603050405020304" charset="0"/>
                <a:cs typeface="Times New Roman" panose="02020603050405020304" charset="0"/>
              </a:rPr>
              <a:t>ỨNG DỤNG THỰC TẾ</a:t>
            </a:r>
            <a:endParaRPr lang="en-US" sz="2525" spc="247">
              <a:solidFill>
                <a:srgbClr val="231F20"/>
              </a:solidFill>
              <a:latin typeface="Times New Roman" panose="02020603050405020304" charset="0"/>
              <a:cs typeface="Times New Roman" panose="02020603050405020304" charset="0"/>
            </a:endParaRPr>
          </a:p>
        </p:txBody>
      </p:sp>
      <p:sp>
        <p:nvSpPr>
          <p:cNvPr id="20" name="TextBox 20"/>
          <p:cNvSpPr txBox="1"/>
          <p:nvPr/>
        </p:nvSpPr>
        <p:spPr>
          <a:xfrm>
            <a:off x="6607430" y="7434884"/>
            <a:ext cx="5790503" cy="418548"/>
          </a:xfrm>
          <a:prstGeom prst="rect">
            <a:avLst/>
          </a:prstGeom>
        </p:spPr>
        <p:txBody>
          <a:bodyPr lIns="0" tIns="0" rIns="0" bIns="0" rtlCol="0" anchor="t">
            <a:spAutoFit/>
          </a:bodyPr>
          <a:lstStyle/>
          <a:p>
            <a:pPr marL="0" lvl="0" indent="0" algn="l">
              <a:lnSpc>
                <a:spcPts val="3485"/>
              </a:lnSpc>
              <a:spcBef>
                <a:spcPct val="0"/>
              </a:spcBef>
            </a:pPr>
            <a:r>
              <a:rPr lang="en-US" sz="2525" spc="247">
                <a:solidFill>
                  <a:srgbClr val="231F20"/>
                </a:solidFill>
                <a:latin typeface="Times New Roman" panose="02020603050405020304" charset="0"/>
                <a:cs typeface="Times New Roman" panose="02020603050405020304" charset="0"/>
              </a:rPr>
              <a:t>LỢI ÍCH VÀ THÁCH THỨC</a:t>
            </a:r>
            <a:endParaRPr lang="en-US" sz="2525" spc="247">
              <a:solidFill>
                <a:srgbClr val="231F20"/>
              </a:solidFill>
              <a:latin typeface="Times New Roman" panose="02020603050405020304" charset="0"/>
              <a:cs typeface="Times New Roman" panose="02020603050405020304" charset="0"/>
            </a:endParaRPr>
          </a:p>
        </p:txBody>
      </p:sp>
      <p:sp>
        <p:nvSpPr>
          <p:cNvPr id="21" name="TextBox 21"/>
          <p:cNvSpPr txBox="1"/>
          <p:nvPr/>
        </p:nvSpPr>
        <p:spPr>
          <a:xfrm>
            <a:off x="6607430" y="8279265"/>
            <a:ext cx="6076629" cy="418548"/>
          </a:xfrm>
          <a:prstGeom prst="rect">
            <a:avLst/>
          </a:prstGeom>
        </p:spPr>
        <p:txBody>
          <a:bodyPr lIns="0" tIns="0" rIns="0" bIns="0" rtlCol="0" anchor="t">
            <a:spAutoFit/>
          </a:bodyPr>
          <a:lstStyle/>
          <a:p>
            <a:pPr marL="0" lvl="0" indent="0" algn="l">
              <a:lnSpc>
                <a:spcPts val="3485"/>
              </a:lnSpc>
              <a:spcBef>
                <a:spcPct val="0"/>
              </a:spcBef>
            </a:pPr>
            <a:r>
              <a:rPr lang="en-US" sz="2525" spc="247">
                <a:solidFill>
                  <a:srgbClr val="231F20"/>
                </a:solidFill>
                <a:latin typeface="Times New Roman" panose="02020603050405020304" charset="0"/>
                <a:cs typeface="Times New Roman" panose="02020603050405020304" charset="0"/>
              </a:rPr>
              <a:t>DEMO</a:t>
            </a:r>
            <a:endParaRPr lang="en-US" sz="2525" spc="247">
              <a:solidFill>
                <a:srgbClr val="231F20"/>
              </a:solidFill>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sp>
      <p:sp>
        <p:nvSpPr>
          <p:cNvPr id="4" name="Freeform 4"/>
          <p:cNvSpPr/>
          <p:nvPr/>
        </p:nvSpPr>
        <p:spPr>
          <a:xfrm>
            <a:off x="9316761" y="3493977"/>
            <a:ext cx="7942539" cy="4779899"/>
          </a:xfrm>
          <a:custGeom>
            <a:avLst/>
            <a:gdLst/>
            <a:ahLst/>
            <a:cxnLst/>
            <a:rect l="l" t="t" r="r" b="b"/>
            <a:pathLst>
              <a:path w="7942539" h="4779899">
                <a:moveTo>
                  <a:pt x="0" y="0"/>
                </a:moveTo>
                <a:lnTo>
                  <a:pt x="7942539" y="0"/>
                </a:lnTo>
                <a:lnTo>
                  <a:pt x="7942539" y="4779899"/>
                </a:lnTo>
                <a:lnTo>
                  <a:pt x="0" y="4779899"/>
                </a:lnTo>
                <a:lnTo>
                  <a:pt x="0" y="0"/>
                </a:lnTo>
                <a:close/>
              </a:path>
            </a:pathLst>
          </a:custGeom>
          <a:blipFill>
            <a:blip r:embed="rId3"/>
            <a:stretch>
              <a:fillRect/>
            </a:stretch>
          </a:blipFill>
        </p:spPr>
      </p:sp>
      <p:sp>
        <p:nvSpPr>
          <p:cNvPr id="5" name="TextBox 5"/>
          <p:cNvSpPr txBox="1"/>
          <p:nvPr/>
        </p:nvSpPr>
        <p:spPr>
          <a:xfrm>
            <a:off x="1028700" y="1169261"/>
            <a:ext cx="2514230"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Chữ ký số</a:t>
            </a:r>
            <a:endParaRPr lang="en-US" sz="2485">
              <a:solidFill>
                <a:srgbClr val="100F0D"/>
              </a:solidFill>
              <a:latin typeface="Montserrat Light Bold" panose="00000800000000000000"/>
            </a:endParaRPr>
          </a:p>
        </p:txBody>
      </p:sp>
      <p:sp>
        <p:nvSpPr>
          <p:cNvPr id="6" name="TextBox 6"/>
          <p:cNvSpPr txBox="1"/>
          <p:nvPr/>
        </p:nvSpPr>
        <p:spPr>
          <a:xfrm>
            <a:off x="1003166"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7" name="TextBox 7"/>
          <p:cNvSpPr txBox="1"/>
          <p:nvPr/>
        </p:nvSpPr>
        <p:spPr>
          <a:xfrm>
            <a:off x="1620412" y="1744284"/>
            <a:ext cx="13746687" cy="416560"/>
          </a:xfrm>
          <a:prstGeom prst="rect">
            <a:avLst/>
          </a:prstGeom>
        </p:spPr>
        <p:txBody>
          <a:bodyPr lIns="0" tIns="0" rIns="0" bIns="0" rtlCol="0" anchor="t">
            <a:spAutoFit/>
          </a:bodyPr>
          <a:lstStyle/>
          <a:p>
            <a:pPr algn="l">
              <a:lnSpc>
                <a:spcPts val="3250"/>
              </a:lnSpc>
              <a:spcBef>
                <a:spcPct val="0"/>
              </a:spcBef>
            </a:pPr>
            <a:r>
              <a:rPr lang="en-US" sz="2500">
                <a:solidFill>
                  <a:srgbClr val="000000"/>
                </a:solidFill>
                <a:latin typeface="Times New Roman" panose="02020603050405020304" charset="0"/>
                <a:cs typeface="Times New Roman" panose="02020603050405020304" charset="0"/>
              </a:rPr>
              <a:t>ECDSA (Elliptic Curve Digital Signature Algorithm): </a:t>
            </a:r>
            <a:r>
              <a:rPr lang="en-US" sz="2500">
                <a:solidFill>
                  <a:srgbClr val="000000"/>
                </a:solidFill>
                <a:latin typeface="Times New Roman" panose="02020603050405020304" charset="0"/>
                <a:cs typeface="Times New Roman" panose="02020603050405020304" charset="0"/>
              </a:rPr>
              <a:t>dùng để tạo và xác thực chữ ký số. </a:t>
            </a:r>
            <a:endParaRPr lang="en-US" sz="2500">
              <a:solidFill>
                <a:srgbClr val="000000"/>
              </a:solidFill>
              <a:latin typeface="Times New Roman" panose="02020603050405020304" charset="0"/>
              <a:cs typeface="Times New Roman" panose="02020603050405020304" charset="0"/>
            </a:endParaRPr>
          </a:p>
        </p:txBody>
      </p:sp>
      <p:sp>
        <p:nvSpPr>
          <p:cNvPr id="8" name="TextBox 8"/>
          <p:cNvSpPr txBox="1"/>
          <p:nvPr/>
        </p:nvSpPr>
        <p:spPr>
          <a:xfrm>
            <a:off x="1835131" y="3465402"/>
            <a:ext cx="7156023" cy="2083435"/>
          </a:xfrm>
          <a:prstGeom prst="rect">
            <a:avLst/>
          </a:prstGeom>
        </p:spPr>
        <p:txBody>
          <a:bodyPr lIns="0" tIns="0" rIns="0" bIns="0" rtlCol="0" anchor="t">
            <a:spAutoFit/>
          </a:bodyPr>
          <a:lstStyle/>
          <a:p>
            <a:pPr marL="539750" lvl="1" indent="-269875" algn="just">
              <a:lnSpc>
                <a:spcPts val="3250"/>
              </a:lnSpc>
              <a:buFont typeface="Arial" panose="020B0604020202020204"/>
              <a:buChar char="•"/>
            </a:pPr>
            <a:r>
              <a:rPr lang="en-US" sz="2500">
                <a:solidFill>
                  <a:srgbClr val="000000"/>
                </a:solidFill>
                <a:latin typeface="Times New Roman" panose="02020603050405020304" charset="0"/>
                <a:cs typeface="Times New Roman" panose="02020603050405020304" charset="0"/>
              </a:rPr>
              <a:t>Người ký sẽ chọn số d làm khóa bí mật và tạo ra khóa công khai là Q = d*P</a:t>
            </a:r>
            <a:endParaRPr lang="en-US" sz="2500">
              <a:solidFill>
                <a:srgbClr val="000000"/>
              </a:solidFill>
              <a:latin typeface="Times New Roman" panose="02020603050405020304" charset="0"/>
              <a:cs typeface="Times New Roman" panose="02020603050405020304" charset="0"/>
            </a:endParaRPr>
          </a:p>
          <a:p>
            <a:pPr marL="539750" lvl="1" indent="-269875" algn="just">
              <a:lnSpc>
                <a:spcPts val="3250"/>
              </a:lnSpc>
              <a:buFont typeface="Arial" panose="020B0604020202020204"/>
              <a:buChar char="•"/>
            </a:pPr>
            <a:r>
              <a:rPr lang="en-US" sz="2500">
                <a:solidFill>
                  <a:srgbClr val="000000"/>
                </a:solidFill>
                <a:latin typeface="Times New Roman" panose="02020603050405020304" charset="0"/>
                <a:cs typeface="Times New Roman" panose="02020603050405020304" charset="0"/>
              </a:rPr>
              <a:t>Sử dụng hàm băm H văn bản m. </a:t>
            </a:r>
            <a:endParaRPr lang="en-US" sz="2500">
              <a:solidFill>
                <a:srgbClr val="000000"/>
              </a:solidFill>
              <a:latin typeface="Times New Roman" panose="02020603050405020304" charset="0"/>
              <a:cs typeface="Times New Roman" panose="02020603050405020304" charset="0"/>
            </a:endParaRPr>
          </a:p>
          <a:p>
            <a:pPr marL="539750" lvl="1" indent="-269875" algn="just">
              <a:lnSpc>
                <a:spcPts val="3250"/>
              </a:lnSpc>
              <a:spcBef>
                <a:spcPct val="0"/>
              </a:spcBef>
              <a:buFont typeface="Arial" panose="020B0604020202020204"/>
              <a:buChar char="•"/>
            </a:pPr>
            <a:r>
              <a:rPr lang="en-US" sz="2500">
                <a:solidFill>
                  <a:srgbClr val="000000"/>
                </a:solidFill>
                <a:latin typeface="Times New Roman" panose="02020603050405020304" charset="0"/>
                <a:cs typeface="Times New Roman" panose="02020603050405020304" charset="0"/>
              </a:rPr>
              <a:t>Chữ ký số sẽ là cặp (r, s) được tính theo thuật toán sinh chữ ký số ECDSA.</a:t>
            </a:r>
            <a:endParaRPr lang="en-US" sz="2500">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76200" y="1143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sp>
      <p:sp>
        <p:nvSpPr>
          <p:cNvPr id="4" name="Freeform 4"/>
          <p:cNvSpPr/>
          <p:nvPr/>
        </p:nvSpPr>
        <p:spPr>
          <a:xfrm>
            <a:off x="3762240" y="2286001"/>
            <a:ext cx="10763519" cy="8000999"/>
          </a:xfrm>
          <a:custGeom>
            <a:avLst/>
            <a:gdLst/>
            <a:ahLst/>
            <a:cxnLst/>
            <a:rect l="l" t="t" r="r" b="b"/>
            <a:pathLst>
              <a:path w="10763519" h="8000999">
                <a:moveTo>
                  <a:pt x="0" y="0"/>
                </a:moveTo>
                <a:lnTo>
                  <a:pt x="10763520" y="0"/>
                </a:lnTo>
                <a:lnTo>
                  <a:pt x="10763520" y="8000999"/>
                </a:lnTo>
                <a:lnTo>
                  <a:pt x="0" y="8000999"/>
                </a:lnTo>
                <a:lnTo>
                  <a:pt x="0" y="0"/>
                </a:lnTo>
                <a:close/>
              </a:path>
            </a:pathLst>
          </a:custGeom>
          <a:blipFill>
            <a:blip r:embed="rId3"/>
            <a:stretch>
              <a:fillRect b="-17918"/>
            </a:stretch>
          </a:blipFill>
        </p:spPr>
      </p:sp>
      <p:sp>
        <p:nvSpPr>
          <p:cNvPr id="5" name="TextBox 5"/>
          <p:cNvSpPr txBox="1"/>
          <p:nvPr/>
        </p:nvSpPr>
        <p:spPr>
          <a:xfrm>
            <a:off x="1028700" y="1169261"/>
            <a:ext cx="2514230"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Chữ ký số</a:t>
            </a:r>
            <a:endParaRPr lang="en-US" sz="2485">
              <a:solidFill>
                <a:srgbClr val="100F0D"/>
              </a:solidFill>
              <a:latin typeface="Montserrat Light Bold" panose="00000800000000000000"/>
            </a:endParaRPr>
          </a:p>
        </p:txBody>
      </p:sp>
      <p:sp>
        <p:nvSpPr>
          <p:cNvPr id="6" name="TextBox 6"/>
          <p:cNvSpPr txBox="1"/>
          <p:nvPr/>
        </p:nvSpPr>
        <p:spPr>
          <a:xfrm>
            <a:off x="1003166"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7" name="TextBox 7"/>
          <p:cNvSpPr txBox="1"/>
          <p:nvPr/>
        </p:nvSpPr>
        <p:spPr>
          <a:xfrm>
            <a:off x="5165608" y="1736078"/>
            <a:ext cx="7090393" cy="366395"/>
          </a:xfrm>
          <a:prstGeom prst="rect">
            <a:avLst/>
          </a:prstGeom>
        </p:spPr>
        <p:txBody>
          <a:bodyPr lIns="0" tIns="0" rIns="0" bIns="0" rtlCol="0" anchor="t">
            <a:spAutoFit/>
          </a:bodyPr>
          <a:lstStyle/>
          <a:p>
            <a:pPr algn="ctr">
              <a:lnSpc>
                <a:spcPts val="2860"/>
              </a:lnSpc>
              <a:spcBef>
                <a:spcPct val="0"/>
              </a:spcBef>
            </a:pPr>
            <a:r>
              <a:rPr lang="en-US" sz="2200">
                <a:solidFill>
                  <a:srgbClr val="000000"/>
                </a:solidFill>
                <a:latin typeface="Times New Roman" panose="02020603050405020304" charset="0"/>
                <a:cs typeface="Times New Roman" panose="02020603050405020304" charset="0"/>
              </a:rPr>
              <a:t>ECDSA </a:t>
            </a:r>
            <a:r>
              <a:rPr lang="en-US" sz="2200">
                <a:solidFill>
                  <a:srgbClr val="000000"/>
                </a:solidFill>
                <a:latin typeface="Times New Roman" panose="02020603050405020304" charset="0"/>
                <a:cs typeface="Times New Roman" panose="02020603050405020304" charset="0"/>
              </a:rPr>
              <a:t>(Elliptic Curve Digital Signature Algorithm)</a:t>
            </a:r>
            <a:endParaRPr lang="en-US" sz="2200">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stretch>
              <a:fillRect/>
            </a:stretch>
          </a:blipFill>
        </p:spPr>
      </p:sp>
      <p:sp>
        <p:nvSpPr>
          <p:cNvPr id="4" name="Freeform 4"/>
          <p:cNvSpPr/>
          <p:nvPr/>
        </p:nvSpPr>
        <p:spPr>
          <a:xfrm>
            <a:off x="3576024" y="2573292"/>
            <a:ext cx="11135952" cy="6685008"/>
          </a:xfrm>
          <a:custGeom>
            <a:avLst/>
            <a:gdLst/>
            <a:ahLst/>
            <a:cxnLst/>
            <a:rect l="l" t="t" r="r" b="b"/>
            <a:pathLst>
              <a:path w="11135952" h="6685008">
                <a:moveTo>
                  <a:pt x="0" y="0"/>
                </a:moveTo>
                <a:lnTo>
                  <a:pt x="11135952" y="0"/>
                </a:lnTo>
                <a:lnTo>
                  <a:pt x="11135952" y="6685008"/>
                </a:lnTo>
                <a:lnTo>
                  <a:pt x="0" y="6685008"/>
                </a:lnTo>
                <a:lnTo>
                  <a:pt x="0" y="0"/>
                </a:lnTo>
                <a:close/>
              </a:path>
            </a:pathLst>
          </a:custGeom>
          <a:blipFill>
            <a:blip r:embed="rId3"/>
            <a:stretch>
              <a:fillRect/>
            </a:stretch>
          </a:blipFill>
        </p:spPr>
      </p:sp>
      <p:sp>
        <p:nvSpPr>
          <p:cNvPr id="5" name="TextBox 5"/>
          <p:cNvSpPr txBox="1"/>
          <p:nvPr/>
        </p:nvSpPr>
        <p:spPr>
          <a:xfrm>
            <a:off x="1028700" y="1169261"/>
            <a:ext cx="2514230"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Chữ ký số</a:t>
            </a:r>
            <a:endParaRPr lang="en-US" sz="2485">
              <a:solidFill>
                <a:srgbClr val="100F0D"/>
              </a:solidFill>
              <a:latin typeface="Montserrat Light Bold" panose="00000800000000000000"/>
            </a:endParaRPr>
          </a:p>
        </p:txBody>
      </p:sp>
      <p:sp>
        <p:nvSpPr>
          <p:cNvPr id="6" name="TextBox 6"/>
          <p:cNvSpPr txBox="1"/>
          <p:nvPr/>
        </p:nvSpPr>
        <p:spPr>
          <a:xfrm>
            <a:off x="1003166"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7" name="TextBox 7"/>
          <p:cNvSpPr txBox="1"/>
          <p:nvPr/>
        </p:nvSpPr>
        <p:spPr>
          <a:xfrm>
            <a:off x="5321768" y="1610708"/>
            <a:ext cx="8007830" cy="361527"/>
          </a:xfrm>
          <a:prstGeom prst="rect">
            <a:avLst/>
          </a:prstGeom>
        </p:spPr>
        <p:txBody>
          <a:bodyPr lIns="0" tIns="0" rIns="0" bIns="0" rtlCol="0" anchor="t">
            <a:spAutoFit/>
          </a:bodyPr>
          <a:lstStyle/>
          <a:p>
            <a:pPr algn="ctr">
              <a:lnSpc>
                <a:spcPts val="2860"/>
              </a:lnSpc>
              <a:spcBef>
                <a:spcPct val="0"/>
              </a:spcBef>
            </a:pPr>
            <a:r>
              <a:rPr lang="en-US" sz="2200">
                <a:solidFill>
                  <a:srgbClr val="000000"/>
                </a:solidFill>
                <a:latin typeface="Montserrat Light Bold" panose="00000800000000000000"/>
              </a:rPr>
              <a:t>ECDSA (Elliptic Curve Digital Signature Algorithm)</a:t>
            </a:r>
            <a:endParaRPr lang="en-US" sz="2200">
              <a:solidFill>
                <a:srgbClr val="000000"/>
              </a:solidFill>
              <a:latin typeface="Montserrat Light Bold" panose="000008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stretch>
              <a:fillRect/>
            </a:stretch>
          </a:blipFill>
        </p:spPr>
      </p:sp>
      <p:sp>
        <p:nvSpPr>
          <p:cNvPr id="3" name="Freeform 3"/>
          <p:cNvSpPr/>
          <p:nvPr/>
        </p:nvSpPr>
        <p:spPr>
          <a:xfrm>
            <a:off x="10651718" y="1546582"/>
            <a:ext cx="6607582" cy="6607582"/>
          </a:xfrm>
          <a:custGeom>
            <a:avLst/>
            <a:gdLst/>
            <a:ahLst/>
            <a:cxnLst/>
            <a:rect l="l" t="t" r="r" b="b"/>
            <a:pathLst>
              <a:path w="6607582" h="6607582">
                <a:moveTo>
                  <a:pt x="0" y="0"/>
                </a:moveTo>
                <a:lnTo>
                  <a:pt x="6607582" y="0"/>
                </a:lnTo>
                <a:lnTo>
                  <a:pt x="6607582" y="6607582"/>
                </a:lnTo>
                <a:lnTo>
                  <a:pt x="0" y="6607582"/>
                </a:lnTo>
                <a:lnTo>
                  <a:pt x="0" y="0"/>
                </a:lnTo>
                <a:close/>
              </a:path>
            </a:pathLst>
          </a:custGeom>
          <a:blipFill>
            <a:blip r:embed="rId2"/>
            <a:stretch>
              <a:fillRect/>
            </a:stretch>
          </a:blipFill>
        </p:spPr>
      </p:sp>
      <p:sp>
        <p:nvSpPr>
          <p:cNvPr id="4" name="TextBox 4"/>
          <p:cNvSpPr txBox="1"/>
          <p:nvPr/>
        </p:nvSpPr>
        <p:spPr>
          <a:xfrm>
            <a:off x="1028700" y="1123959"/>
            <a:ext cx="2924152"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Chữ ký số</a:t>
            </a:r>
            <a:endParaRPr lang="en-US" sz="2485">
              <a:solidFill>
                <a:srgbClr val="100F0D"/>
              </a:solidFill>
              <a:latin typeface="Montserrat Light Bold" panose="00000800000000000000"/>
            </a:endParaRPr>
          </a:p>
        </p:txBody>
      </p:sp>
      <p:sp>
        <p:nvSpPr>
          <p:cNvPr id="5" name="TextBox 5"/>
          <p:cNvSpPr txBox="1"/>
          <p:nvPr/>
        </p:nvSpPr>
        <p:spPr>
          <a:xfrm>
            <a:off x="1028700"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6" name="TextBox 6"/>
          <p:cNvSpPr txBox="1"/>
          <p:nvPr/>
        </p:nvSpPr>
        <p:spPr>
          <a:xfrm>
            <a:off x="1328768" y="1651357"/>
            <a:ext cx="8850870" cy="400050"/>
          </a:xfrm>
          <a:prstGeom prst="rect">
            <a:avLst/>
          </a:prstGeom>
        </p:spPr>
        <p:txBody>
          <a:bodyPr lIns="0" tIns="0" rIns="0" bIns="0" rtlCol="0" anchor="t">
            <a:spAutoFit/>
          </a:bodyPr>
          <a:lstStyle/>
          <a:p>
            <a:pPr algn="just">
              <a:lnSpc>
                <a:spcPts val="3120"/>
              </a:lnSpc>
              <a:spcBef>
                <a:spcPct val="0"/>
              </a:spcBef>
            </a:pPr>
            <a:r>
              <a:rPr lang="en-US" sz="2400">
                <a:solidFill>
                  <a:srgbClr val="000000"/>
                </a:solidFill>
                <a:latin typeface="Times New Roman" panose="02020603050405020304" charset="0"/>
                <a:cs typeface="Times New Roman" panose="02020603050405020304" charset="0"/>
              </a:rPr>
              <a:t>Chữ ký số ElGamal </a:t>
            </a:r>
            <a:r>
              <a:rPr lang="en-US" sz="2400">
                <a:solidFill>
                  <a:srgbClr val="000000"/>
                </a:solidFill>
                <a:latin typeface="Times New Roman" panose="02020603050405020304" charset="0"/>
                <a:cs typeface="Times New Roman" panose="02020603050405020304" charset="0"/>
              </a:rPr>
              <a:t>dùng để tạo và xác thực chữ ký số</a:t>
            </a:r>
            <a:endParaRPr lang="en-US" sz="2400">
              <a:solidFill>
                <a:srgbClr val="000000"/>
              </a:solidFill>
              <a:latin typeface="Times New Roman" panose="02020603050405020304" charset="0"/>
              <a:cs typeface="Times New Roman" panose="02020603050405020304" charset="0"/>
            </a:endParaRPr>
          </a:p>
        </p:txBody>
      </p:sp>
      <p:sp>
        <p:nvSpPr>
          <p:cNvPr id="7" name="TextBox 7"/>
          <p:cNvSpPr txBox="1"/>
          <p:nvPr/>
        </p:nvSpPr>
        <p:spPr>
          <a:xfrm>
            <a:off x="1328768" y="3639800"/>
            <a:ext cx="8730865" cy="1933575"/>
          </a:xfrm>
          <a:prstGeom prst="rect">
            <a:avLst/>
          </a:prstGeom>
        </p:spPr>
        <p:txBody>
          <a:bodyPr lIns="0" tIns="0" rIns="0" bIns="0" rtlCol="0" anchor="t">
            <a:spAutoFit/>
          </a:bodyPr>
          <a:lstStyle/>
          <a:p>
            <a:pPr algn="just">
              <a:lnSpc>
                <a:spcPts val="3770"/>
              </a:lnSpc>
            </a:pPr>
            <a:r>
              <a:rPr lang="en-US" sz="2900">
                <a:solidFill>
                  <a:srgbClr val="000000"/>
                </a:solidFill>
                <a:latin typeface="Times New Roman" panose="02020603050405020304" charset="0"/>
                <a:cs typeface="Times New Roman" panose="02020603050405020304" charset="0"/>
              </a:rPr>
              <a:t>Một người muốn gửi thông điệp m có thể tạo chữ ký (R, s) bằng thuật toán sinh chữ ký số ElGamal với một điểm P đã có, n là bậc của P, cặp khóa bí mật và công khai của người ký (x, Y)| Y = xP, chọn hàm f(x, y) = x .</a:t>
            </a:r>
            <a:endParaRPr lang="en-US" sz="2900">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stretch>
              <a:fillRect/>
            </a:stretch>
          </a:blipFill>
        </p:spPr>
      </p:sp>
      <p:sp>
        <p:nvSpPr>
          <p:cNvPr id="3" name="Freeform 3"/>
          <p:cNvSpPr/>
          <p:nvPr/>
        </p:nvSpPr>
        <p:spPr>
          <a:xfrm>
            <a:off x="2965157" y="2449467"/>
            <a:ext cx="12357686" cy="4821331"/>
          </a:xfrm>
          <a:custGeom>
            <a:avLst/>
            <a:gdLst/>
            <a:ahLst/>
            <a:cxnLst/>
            <a:rect l="l" t="t" r="r" b="b"/>
            <a:pathLst>
              <a:path w="12357686" h="4821331">
                <a:moveTo>
                  <a:pt x="0" y="0"/>
                </a:moveTo>
                <a:lnTo>
                  <a:pt x="12357686" y="0"/>
                </a:lnTo>
                <a:lnTo>
                  <a:pt x="12357686" y="4821331"/>
                </a:lnTo>
                <a:lnTo>
                  <a:pt x="0" y="4821331"/>
                </a:lnTo>
                <a:lnTo>
                  <a:pt x="0" y="0"/>
                </a:lnTo>
                <a:close/>
              </a:path>
            </a:pathLst>
          </a:custGeom>
          <a:blipFill>
            <a:blip r:embed="rId2"/>
            <a:stretch>
              <a:fillRect b="-23818"/>
            </a:stretch>
          </a:blipFill>
        </p:spPr>
      </p:sp>
      <p:sp>
        <p:nvSpPr>
          <p:cNvPr id="4" name="TextBox 4"/>
          <p:cNvSpPr txBox="1"/>
          <p:nvPr/>
        </p:nvSpPr>
        <p:spPr>
          <a:xfrm>
            <a:off x="1028700" y="1123959"/>
            <a:ext cx="2924152"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Chữ ký số</a:t>
            </a:r>
            <a:endParaRPr lang="en-US" sz="2485">
              <a:solidFill>
                <a:srgbClr val="100F0D"/>
              </a:solidFill>
              <a:latin typeface="Montserrat Light Bold" panose="00000800000000000000"/>
            </a:endParaRPr>
          </a:p>
        </p:txBody>
      </p:sp>
      <p:sp>
        <p:nvSpPr>
          <p:cNvPr id="5" name="TextBox 5"/>
          <p:cNvSpPr txBox="1"/>
          <p:nvPr/>
        </p:nvSpPr>
        <p:spPr>
          <a:xfrm>
            <a:off x="1028700"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6" name="TextBox 6"/>
          <p:cNvSpPr txBox="1"/>
          <p:nvPr/>
        </p:nvSpPr>
        <p:spPr>
          <a:xfrm>
            <a:off x="7681924" y="1553482"/>
            <a:ext cx="2924152" cy="361527"/>
          </a:xfrm>
          <a:prstGeom prst="rect">
            <a:avLst/>
          </a:prstGeom>
        </p:spPr>
        <p:txBody>
          <a:bodyPr lIns="0" tIns="0" rIns="0" bIns="0" rtlCol="0" anchor="t">
            <a:spAutoFit/>
          </a:bodyPr>
          <a:lstStyle/>
          <a:p>
            <a:pPr algn="ctr">
              <a:lnSpc>
                <a:spcPts val="2860"/>
              </a:lnSpc>
              <a:spcBef>
                <a:spcPct val="0"/>
              </a:spcBef>
            </a:pPr>
            <a:r>
              <a:rPr lang="en-US" sz="2200">
                <a:solidFill>
                  <a:srgbClr val="000000"/>
                </a:solidFill>
                <a:latin typeface="Montserrat Light Bold" panose="00000800000000000000"/>
              </a:rPr>
              <a:t>Chữ ký số ElGamal</a:t>
            </a:r>
            <a:endParaRPr lang="en-US" sz="2200">
              <a:solidFill>
                <a:srgbClr val="000000"/>
              </a:solidFill>
              <a:latin typeface="Montserrat Light Bold" panose="0000080000000000000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stretch>
              <a:fillRect/>
            </a:stretch>
          </a:blipFill>
        </p:spPr>
      </p:sp>
      <p:sp>
        <p:nvSpPr>
          <p:cNvPr id="3" name="Freeform 3"/>
          <p:cNvSpPr/>
          <p:nvPr/>
        </p:nvSpPr>
        <p:spPr>
          <a:xfrm>
            <a:off x="2490776" y="2449467"/>
            <a:ext cx="13871300" cy="5579641"/>
          </a:xfrm>
          <a:custGeom>
            <a:avLst/>
            <a:gdLst/>
            <a:ahLst/>
            <a:cxnLst/>
            <a:rect l="l" t="t" r="r" b="b"/>
            <a:pathLst>
              <a:path w="13871300" h="5579641">
                <a:moveTo>
                  <a:pt x="0" y="0"/>
                </a:moveTo>
                <a:lnTo>
                  <a:pt x="13871300" y="0"/>
                </a:lnTo>
                <a:lnTo>
                  <a:pt x="13871300" y="5579641"/>
                </a:lnTo>
                <a:lnTo>
                  <a:pt x="0" y="5579641"/>
                </a:lnTo>
                <a:lnTo>
                  <a:pt x="0" y="0"/>
                </a:lnTo>
                <a:close/>
              </a:path>
            </a:pathLst>
          </a:custGeom>
          <a:blipFill>
            <a:blip r:embed="rId2"/>
            <a:stretch>
              <a:fillRect/>
            </a:stretch>
          </a:blipFill>
        </p:spPr>
      </p:sp>
      <p:sp>
        <p:nvSpPr>
          <p:cNvPr id="4" name="TextBox 4"/>
          <p:cNvSpPr txBox="1"/>
          <p:nvPr/>
        </p:nvSpPr>
        <p:spPr>
          <a:xfrm>
            <a:off x="1028700" y="1123959"/>
            <a:ext cx="2924152" cy="422623"/>
          </a:xfrm>
          <a:prstGeom prst="rect">
            <a:avLst/>
          </a:prstGeom>
        </p:spPr>
        <p:txBody>
          <a:bodyPr lIns="0" tIns="0" rIns="0" bIns="0" rtlCol="0" anchor="t">
            <a:spAutoFit/>
          </a:bodyPr>
          <a:lstStyle/>
          <a:p>
            <a:pPr marL="536575" lvl="1" indent="-268605" algn="l">
              <a:lnSpc>
                <a:spcPts val="3480"/>
              </a:lnSpc>
              <a:buFont typeface="Arial" panose="020B0604020202020204"/>
              <a:buChar char="•"/>
            </a:pPr>
            <a:r>
              <a:rPr lang="en-US" sz="2485">
                <a:solidFill>
                  <a:srgbClr val="100F0D"/>
                </a:solidFill>
                <a:latin typeface="Montserrat Light Bold" panose="00000800000000000000"/>
              </a:rPr>
              <a:t>Chữ ký số</a:t>
            </a:r>
            <a:endParaRPr lang="en-US" sz="2485">
              <a:solidFill>
                <a:srgbClr val="100F0D"/>
              </a:solidFill>
              <a:latin typeface="Montserrat Light Bold" panose="00000800000000000000"/>
            </a:endParaRPr>
          </a:p>
        </p:txBody>
      </p:sp>
      <p:sp>
        <p:nvSpPr>
          <p:cNvPr id="5" name="TextBox 5"/>
          <p:cNvSpPr txBox="1"/>
          <p:nvPr/>
        </p:nvSpPr>
        <p:spPr>
          <a:xfrm>
            <a:off x="1028700" y="516255"/>
            <a:ext cx="9150939" cy="512445"/>
          </a:xfrm>
          <a:prstGeom prst="rect">
            <a:avLst/>
          </a:prstGeom>
        </p:spPr>
        <p:txBody>
          <a:bodyPr lIns="0" tIns="0" rIns="0" bIns="0" rtlCol="0" anchor="t">
            <a:spAutoFit/>
          </a:bodyPr>
          <a:lstStyle/>
          <a:p>
            <a:pPr marL="0" lvl="0" indent="0" algn="l">
              <a:lnSpc>
                <a:spcPts val="4140"/>
              </a:lnSpc>
              <a:spcBef>
                <a:spcPct val="0"/>
              </a:spcBef>
            </a:pPr>
            <a:r>
              <a:rPr lang="en-US" sz="3000" spc="293">
                <a:solidFill>
                  <a:srgbClr val="231F20"/>
                </a:solidFill>
                <a:latin typeface="Oswald Bold" panose="00000800000000000000"/>
              </a:rPr>
              <a:t>B. ỨNG DỤNG ECC TRONG MẬT MÃ PHI ĐỐI XỨNG</a:t>
            </a:r>
            <a:endParaRPr lang="en-US" sz="3000" spc="293">
              <a:solidFill>
                <a:srgbClr val="231F20"/>
              </a:solidFill>
              <a:latin typeface="Oswald Bold" panose="00000800000000000000"/>
            </a:endParaRPr>
          </a:p>
        </p:txBody>
      </p:sp>
      <p:sp>
        <p:nvSpPr>
          <p:cNvPr id="6" name="TextBox 6"/>
          <p:cNvSpPr txBox="1"/>
          <p:nvPr/>
        </p:nvSpPr>
        <p:spPr>
          <a:xfrm>
            <a:off x="7681924" y="1553482"/>
            <a:ext cx="2924152" cy="361527"/>
          </a:xfrm>
          <a:prstGeom prst="rect">
            <a:avLst/>
          </a:prstGeom>
        </p:spPr>
        <p:txBody>
          <a:bodyPr lIns="0" tIns="0" rIns="0" bIns="0" rtlCol="0" anchor="t">
            <a:spAutoFit/>
          </a:bodyPr>
          <a:lstStyle/>
          <a:p>
            <a:pPr algn="ctr">
              <a:lnSpc>
                <a:spcPts val="2860"/>
              </a:lnSpc>
              <a:spcBef>
                <a:spcPct val="0"/>
              </a:spcBef>
            </a:pPr>
            <a:r>
              <a:rPr lang="en-US" sz="2200">
                <a:solidFill>
                  <a:srgbClr val="000000"/>
                </a:solidFill>
                <a:latin typeface="Montserrat Light Bold" panose="00000800000000000000"/>
              </a:rPr>
              <a:t>Chữ ký số ElGamal</a:t>
            </a:r>
            <a:endParaRPr lang="en-US" sz="2200">
              <a:solidFill>
                <a:srgbClr val="000000"/>
              </a:solidFill>
              <a:latin typeface="Montserrat Light Bold" panose="000008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a:off x="0" y="0"/>
            <a:ext cx="18288000" cy="1837278"/>
            <a:chOff x="0" y="0"/>
            <a:chExt cx="4816593" cy="483892"/>
          </a:xfrm>
        </p:grpSpPr>
        <p:sp>
          <p:nvSpPr>
            <p:cNvPr id="4" name="Freeform 4"/>
            <p:cNvSpPr/>
            <p:nvPr/>
          </p:nvSpPr>
          <p:spPr>
            <a:xfrm>
              <a:off x="0" y="0"/>
              <a:ext cx="4816592" cy="483892"/>
            </a:xfrm>
            <a:custGeom>
              <a:avLst/>
              <a:gdLst/>
              <a:ahLst/>
              <a:cxnLst/>
              <a:rect l="l" t="t" r="r" b="b"/>
              <a:pathLst>
                <a:path w="4816592" h="483892">
                  <a:moveTo>
                    <a:pt x="0" y="0"/>
                  </a:moveTo>
                  <a:lnTo>
                    <a:pt x="4816592" y="0"/>
                  </a:lnTo>
                  <a:lnTo>
                    <a:pt x="4816592" y="483892"/>
                  </a:lnTo>
                  <a:lnTo>
                    <a:pt x="0" y="483892"/>
                  </a:lnTo>
                  <a:close/>
                </a:path>
              </a:pathLst>
            </a:custGeom>
            <a:solidFill>
              <a:srgbClr val="1A1A1A"/>
            </a:solidFill>
          </p:spPr>
        </p:sp>
        <p:sp>
          <p:nvSpPr>
            <p:cNvPr id="5" name="TextBox 5"/>
            <p:cNvSpPr txBox="1"/>
            <p:nvPr/>
          </p:nvSpPr>
          <p:spPr>
            <a:xfrm>
              <a:off x="0" y="-19050"/>
              <a:ext cx="4816593" cy="502942"/>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028700" y="2873551"/>
            <a:ext cx="4468730" cy="1665448"/>
            <a:chOff x="0" y="0"/>
            <a:chExt cx="1176950" cy="438636"/>
          </a:xfrm>
        </p:grpSpPr>
        <p:sp>
          <p:nvSpPr>
            <p:cNvPr id="9" name="Freeform 9"/>
            <p:cNvSpPr/>
            <p:nvPr/>
          </p:nvSpPr>
          <p:spPr>
            <a:xfrm>
              <a:off x="0" y="0"/>
              <a:ext cx="1176950" cy="438636"/>
            </a:xfrm>
            <a:custGeom>
              <a:avLst/>
              <a:gdLst/>
              <a:ahLst/>
              <a:cxnLst/>
              <a:rect l="l" t="t" r="r" b="b"/>
              <a:pathLst>
                <a:path w="1176950" h="438636">
                  <a:moveTo>
                    <a:pt x="0" y="0"/>
                  </a:moveTo>
                  <a:lnTo>
                    <a:pt x="1176950" y="0"/>
                  </a:lnTo>
                  <a:lnTo>
                    <a:pt x="1176950" y="438636"/>
                  </a:lnTo>
                  <a:lnTo>
                    <a:pt x="0" y="438636"/>
                  </a:lnTo>
                  <a:close/>
                </a:path>
              </a:pathLst>
            </a:custGeom>
            <a:solidFill>
              <a:srgbClr val="1A1A1A"/>
            </a:solidFill>
          </p:spPr>
        </p:sp>
        <p:sp>
          <p:nvSpPr>
            <p:cNvPr id="10" name="TextBox 10"/>
            <p:cNvSpPr txBox="1"/>
            <p:nvPr/>
          </p:nvSpPr>
          <p:spPr>
            <a:xfrm>
              <a:off x="0" y="-57150"/>
              <a:ext cx="1176950" cy="495786"/>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DM Sans Bold Italics"/>
                </a:rPr>
                <a:t>Cổng thanh toán trực tuyến và giao dịch tài chính</a:t>
              </a:r>
              <a:endParaRPr lang="en-US" sz="2980" spc="29">
                <a:solidFill>
                  <a:srgbClr val="FFFFFF"/>
                </a:solidFill>
                <a:latin typeface="DM Sans Bold Italics"/>
              </a:endParaRPr>
            </a:p>
          </p:txBody>
        </p:sp>
      </p:grpSp>
      <p:sp>
        <p:nvSpPr>
          <p:cNvPr id="11" name="TextBox 11"/>
          <p:cNvSpPr txBox="1"/>
          <p:nvPr/>
        </p:nvSpPr>
        <p:spPr>
          <a:xfrm>
            <a:off x="3672992" y="324201"/>
            <a:ext cx="10906040" cy="1275649"/>
          </a:xfrm>
          <a:prstGeom prst="rect">
            <a:avLst/>
          </a:prstGeom>
        </p:spPr>
        <p:txBody>
          <a:bodyPr lIns="0" tIns="0" rIns="0" bIns="0" rtlCol="0" anchor="t">
            <a:spAutoFit/>
          </a:bodyPr>
          <a:lstStyle/>
          <a:p>
            <a:pPr algn="ctr">
              <a:lnSpc>
                <a:spcPts val="10390"/>
              </a:lnSpc>
            </a:pPr>
            <a:r>
              <a:rPr lang="en-US" sz="7530" spc="738">
                <a:solidFill>
                  <a:srgbClr val="FFFFFF"/>
                </a:solidFill>
                <a:latin typeface="Oswald" panose="00000500000000000000"/>
              </a:rPr>
              <a:t>5. ỨNG DỤNG THỰC TẾ</a:t>
            </a:r>
            <a:endParaRPr lang="en-US" sz="7530" spc="738">
              <a:solidFill>
                <a:srgbClr val="FFFFFF"/>
              </a:solidFill>
              <a:latin typeface="Oswald" panose="00000500000000000000"/>
            </a:endParaRPr>
          </a:p>
        </p:txBody>
      </p:sp>
      <p:grpSp>
        <p:nvGrpSpPr>
          <p:cNvPr id="12" name="Group 12"/>
          <p:cNvGrpSpPr/>
          <p:nvPr/>
        </p:nvGrpSpPr>
        <p:grpSpPr>
          <a:xfrm>
            <a:off x="6907130" y="2873551"/>
            <a:ext cx="4464278" cy="1665448"/>
            <a:chOff x="0" y="0"/>
            <a:chExt cx="1175777" cy="438636"/>
          </a:xfrm>
        </p:grpSpPr>
        <p:sp>
          <p:nvSpPr>
            <p:cNvPr id="13" name="Freeform 13"/>
            <p:cNvSpPr/>
            <p:nvPr/>
          </p:nvSpPr>
          <p:spPr>
            <a:xfrm>
              <a:off x="0" y="0"/>
              <a:ext cx="1175777" cy="438636"/>
            </a:xfrm>
            <a:custGeom>
              <a:avLst/>
              <a:gdLst/>
              <a:ahLst/>
              <a:cxnLst/>
              <a:rect l="l" t="t" r="r" b="b"/>
              <a:pathLst>
                <a:path w="1175777" h="438636">
                  <a:moveTo>
                    <a:pt x="0" y="0"/>
                  </a:moveTo>
                  <a:lnTo>
                    <a:pt x="1175777" y="0"/>
                  </a:lnTo>
                  <a:lnTo>
                    <a:pt x="1175777" y="438636"/>
                  </a:lnTo>
                  <a:lnTo>
                    <a:pt x="0" y="438636"/>
                  </a:lnTo>
                  <a:close/>
                </a:path>
              </a:pathLst>
            </a:custGeom>
            <a:solidFill>
              <a:srgbClr val="1A1A1A"/>
            </a:solidFill>
          </p:spPr>
        </p:sp>
        <p:sp>
          <p:nvSpPr>
            <p:cNvPr id="14" name="TextBox 14"/>
            <p:cNvSpPr txBox="1"/>
            <p:nvPr/>
          </p:nvSpPr>
          <p:spPr>
            <a:xfrm>
              <a:off x="0" y="-57150"/>
              <a:ext cx="1175777" cy="495786"/>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DM Sans Bold Italics"/>
                </a:rPr>
                <a:t>Chữ ký số và xác thực</a:t>
              </a:r>
              <a:endParaRPr lang="en-US" sz="2980" spc="29">
                <a:solidFill>
                  <a:srgbClr val="FFFFFF"/>
                </a:solidFill>
                <a:latin typeface="DM Sans Bold Italics"/>
              </a:endParaRPr>
            </a:p>
          </p:txBody>
        </p:sp>
      </p:grpSp>
      <p:grpSp>
        <p:nvGrpSpPr>
          <p:cNvPr id="15" name="Group 15"/>
          <p:cNvGrpSpPr/>
          <p:nvPr/>
        </p:nvGrpSpPr>
        <p:grpSpPr>
          <a:xfrm>
            <a:off x="12785561" y="2873551"/>
            <a:ext cx="4473739" cy="1665448"/>
            <a:chOff x="0" y="0"/>
            <a:chExt cx="1178269" cy="438636"/>
          </a:xfrm>
        </p:grpSpPr>
        <p:sp>
          <p:nvSpPr>
            <p:cNvPr id="16" name="Freeform 16"/>
            <p:cNvSpPr/>
            <p:nvPr/>
          </p:nvSpPr>
          <p:spPr>
            <a:xfrm>
              <a:off x="0" y="0"/>
              <a:ext cx="1178269" cy="438636"/>
            </a:xfrm>
            <a:custGeom>
              <a:avLst/>
              <a:gdLst/>
              <a:ahLst/>
              <a:cxnLst/>
              <a:rect l="l" t="t" r="r" b="b"/>
              <a:pathLst>
                <a:path w="1178269" h="438636">
                  <a:moveTo>
                    <a:pt x="0" y="0"/>
                  </a:moveTo>
                  <a:lnTo>
                    <a:pt x="1178269" y="0"/>
                  </a:lnTo>
                  <a:lnTo>
                    <a:pt x="1178269" y="438636"/>
                  </a:lnTo>
                  <a:lnTo>
                    <a:pt x="0" y="438636"/>
                  </a:lnTo>
                  <a:close/>
                </a:path>
              </a:pathLst>
            </a:custGeom>
            <a:solidFill>
              <a:srgbClr val="1A1A1A"/>
            </a:solidFill>
          </p:spPr>
        </p:sp>
        <p:sp>
          <p:nvSpPr>
            <p:cNvPr id="17" name="TextBox 17"/>
            <p:cNvSpPr txBox="1"/>
            <p:nvPr/>
          </p:nvSpPr>
          <p:spPr>
            <a:xfrm>
              <a:off x="0" y="-57150"/>
              <a:ext cx="1178269" cy="495786"/>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Montserrat Light Bold Italics" panose="00000800000000000000"/>
                </a:rPr>
                <a:t>Mạng riêng ảo (VPN)</a:t>
              </a:r>
              <a:endParaRPr lang="en-US" sz="2980" spc="29">
                <a:solidFill>
                  <a:srgbClr val="FFFFFF"/>
                </a:solidFill>
                <a:latin typeface="Montserrat Light Bold Italics" panose="00000800000000000000"/>
              </a:endParaRPr>
            </a:p>
          </p:txBody>
        </p:sp>
      </p:grpSp>
      <p:sp>
        <p:nvSpPr>
          <p:cNvPr id="18" name="Freeform 18"/>
          <p:cNvSpPr/>
          <p:nvPr/>
        </p:nvSpPr>
        <p:spPr>
          <a:xfrm>
            <a:off x="12374740" y="5334635"/>
            <a:ext cx="5169798" cy="3393014"/>
          </a:xfrm>
          <a:custGeom>
            <a:avLst/>
            <a:gdLst/>
            <a:ahLst/>
            <a:cxnLst/>
            <a:rect l="l" t="t" r="r" b="b"/>
            <a:pathLst>
              <a:path w="5169798" h="3393014">
                <a:moveTo>
                  <a:pt x="0" y="0"/>
                </a:moveTo>
                <a:lnTo>
                  <a:pt x="5169798" y="0"/>
                </a:lnTo>
                <a:lnTo>
                  <a:pt x="5169798" y="3393014"/>
                </a:lnTo>
                <a:lnTo>
                  <a:pt x="0" y="3393014"/>
                </a:lnTo>
                <a:lnTo>
                  <a:pt x="0" y="0"/>
                </a:lnTo>
                <a:close/>
              </a:path>
            </a:pathLst>
          </a:custGeom>
          <a:blipFill>
            <a:blip r:embed="rId4"/>
            <a:stretch>
              <a:fillRect t="-4220" r="-2727" b="-2873"/>
            </a:stretch>
          </a:blipFill>
        </p:spPr>
      </p:sp>
      <p:sp>
        <p:nvSpPr>
          <p:cNvPr id="19" name="Freeform 19"/>
          <p:cNvSpPr/>
          <p:nvPr/>
        </p:nvSpPr>
        <p:spPr>
          <a:xfrm>
            <a:off x="6382110" y="5334635"/>
            <a:ext cx="5487805" cy="3393014"/>
          </a:xfrm>
          <a:custGeom>
            <a:avLst/>
            <a:gdLst/>
            <a:ahLst/>
            <a:cxnLst/>
            <a:rect l="l" t="t" r="r" b="b"/>
            <a:pathLst>
              <a:path w="5487805" h="3393014">
                <a:moveTo>
                  <a:pt x="0" y="0"/>
                </a:moveTo>
                <a:lnTo>
                  <a:pt x="5487805" y="0"/>
                </a:lnTo>
                <a:lnTo>
                  <a:pt x="5487805" y="3393014"/>
                </a:lnTo>
                <a:lnTo>
                  <a:pt x="0" y="3393014"/>
                </a:lnTo>
                <a:lnTo>
                  <a:pt x="0" y="0"/>
                </a:lnTo>
                <a:close/>
              </a:path>
            </a:pathLst>
          </a:custGeom>
          <a:blipFill>
            <a:blip r:embed="rId5"/>
            <a:stretch>
              <a:fillRect l="-8181" t="-422" r="-19207" b="-422"/>
            </a:stretch>
          </a:blipFill>
        </p:spPr>
      </p:sp>
      <p:sp>
        <p:nvSpPr>
          <p:cNvPr id="20" name="Freeform 20">
            <a:hlinkClick r:id="rId6" tooltip="https://th.bing.com/th/id/OIP.j0-hOcDCyduWeqi0U-WMNQHaDo?pid=ImgDet&amp;w=474&amp;h=232&amp;rs=1"/>
          </p:cNvPr>
          <p:cNvSpPr/>
          <p:nvPr/>
        </p:nvSpPr>
        <p:spPr>
          <a:xfrm>
            <a:off x="649748" y="5288931"/>
            <a:ext cx="5226635" cy="3484423"/>
          </a:xfrm>
          <a:custGeom>
            <a:avLst/>
            <a:gdLst/>
            <a:ahLst/>
            <a:cxnLst/>
            <a:rect l="l" t="t" r="r" b="b"/>
            <a:pathLst>
              <a:path w="5226635" h="3484423">
                <a:moveTo>
                  <a:pt x="0" y="0"/>
                </a:moveTo>
                <a:lnTo>
                  <a:pt x="5226635" y="0"/>
                </a:lnTo>
                <a:lnTo>
                  <a:pt x="5226635" y="3484423"/>
                </a:lnTo>
                <a:lnTo>
                  <a:pt x="0" y="3484423"/>
                </a:lnTo>
                <a:lnTo>
                  <a:pt x="0" y="0"/>
                </a:lnTo>
                <a:close/>
              </a:path>
            </a:pathLst>
          </a:custGeom>
          <a:blipFill>
            <a:blip r:embed="rId7"/>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a:off x="0" y="0"/>
            <a:ext cx="18288000" cy="1837278"/>
            <a:chOff x="0" y="0"/>
            <a:chExt cx="4816593" cy="483892"/>
          </a:xfrm>
        </p:grpSpPr>
        <p:sp>
          <p:nvSpPr>
            <p:cNvPr id="4" name="Freeform 4"/>
            <p:cNvSpPr/>
            <p:nvPr/>
          </p:nvSpPr>
          <p:spPr>
            <a:xfrm>
              <a:off x="0" y="0"/>
              <a:ext cx="4816592" cy="483892"/>
            </a:xfrm>
            <a:custGeom>
              <a:avLst/>
              <a:gdLst/>
              <a:ahLst/>
              <a:cxnLst/>
              <a:rect l="l" t="t" r="r" b="b"/>
              <a:pathLst>
                <a:path w="4816592" h="483892">
                  <a:moveTo>
                    <a:pt x="0" y="0"/>
                  </a:moveTo>
                  <a:lnTo>
                    <a:pt x="4816592" y="0"/>
                  </a:lnTo>
                  <a:lnTo>
                    <a:pt x="4816592" y="483892"/>
                  </a:lnTo>
                  <a:lnTo>
                    <a:pt x="0" y="483892"/>
                  </a:lnTo>
                  <a:close/>
                </a:path>
              </a:pathLst>
            </a:custGeom>
            <a:solidFill>
              <a:srgbClr val="1A1A1A"/>
            </a:solidFill>
          </p:spPr>
        </p:sp>
        <p:sp>
          <p:nvSpPr>
            <p:cNvPr id="5" name="TextBox 5"/>
            <p:cNvSpPr txBox="1"/>
            <p:nvPr/>
          </p:nvSpPr>
          <p:spPr>
            <a:xfrm>
              <a:off x="0" y="-19050"/>
              <a:ext cx="4816593" cy="502942"/>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028700" y="2873551"/>
            <a:ext cx="4468730" cy="1665448"/>
            <a:chOff x="0" y="0"/>
            <a:chExt cx="1176950" cy="438636"/>
          </a:xfrm>
        </p:grpSpPr>
        <p:sp>
          <p:nvSpPr>
            <p:cNvPr id="9" name="Freeform 9"/>
            <p:cNvSpPr/>
            <p:nvPr/>
          </p:nvSpPr>
          <p:spPr>
            <a:xfrm>
              <a:off x="0" y="0"/>
              <a:ext cx="1176950" cy="438636"/>
            </a:xfrm>
            <a:custGeom>
              <a:avLst/>
              <a:gdLst/>
              <a:ahLst/>
              <a:cxnLst/>
              <a:rect l="l" t="t" r="r" b="b"/>
              <a:pathLst>
                <a:path w="1176950" h="438636">
                  <a:moveTo>
                    <a:pt x="0" y="0"/>
                  </a:moveTo>
                  <a:lnTo>
                    <a:pt x="1176950" y="0"/>
                  </a:lnTo>
                  <a:lnTo>
                    <a:pt x="1176950" y="438636"/>
                  </a:lnTo>
                  <a:lnTo>
                    <a:pt x="0" y="438636"/>
                  </a:lnTo>
                  <a:close/>
                </a:path>
              </a:pathLst>
            </a:custGeom>
            <a:solidFill>
              <a:srgbClr val="1A1A1A"/>
            </a:solidFill>
          </p:spPr>
        </p:sp>
        <p:sp>
          <p:nvSpPr>
            <p:cNvPr id="10" name="TextBox 10"/>
            <p:cNvSpPr txBox="1"/>
            <p:nvPr/>
          </p:nvSpPr>
          <p:spPr>
            <a:xfrm>
              <a:off x="0" y="-57150"/>
              <a:ext cx="1176950" cy="495786"/>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Montserrat Light Bold Italics" panose="00000800000000000000"/>
                </a:rPr>
                <a:t>Internet of Things (IoT)</a:t>
              </a:r>
              <a:endParaRPr lang="en-US" sz="2980" spc="29">
                <a:solidFill>
                  <a:srgbClr val="FFFFFF"/>
                </a:solidFill>
                <a:latin typeface="Montserrat Light Bold Italics" panose="00000800000000000000"/>
              </a:endParaRPr>
            </a:p>
          </p:txBody>
        </p:sp>
      </p:grpSp>
      <p:grpSp>
        <p:nvGrpSpPr>
          <p:cNvPr id="11" name="Group 11"/>
          <p:cNvGrpSpPr/>
          <p:nvPr/>
        </p:nvGrpSpPr>
        <p:grpSpPr>
          <a:xfrm>
            <a:off x="6907130" y="2873551"/>
            <a:ext cx="4464278" cy="1665448"/>
            <a:chOff x="0" y="0"/>
            <a:chExt cx="1175777" cy="438636"/>
          </a:xfrm>
        </p:grpSpPr>
        <p:sp>
          <p:nvSpPr>
            <p:cNvPr id="12" name="Freeform 12"/>
            <p:cNvSpPr/>
            <p:nvPr/>
          </p:nvSpPr>
          <p:spPr>
            <a:xfrm>
              <a:off x="0" y="0"/>
              <a:ext cx="1175777" cy="438636"/>
            </a:xfrm>
            <a:custGeom>
              <a:avLst/>
              <a:gdLst/>
              <a:ahLst/>
              <a:cxnLst/>
              <a:rect l="l" t="t" r="r" b="b"/>
              <a:pathLst>
                <a:path w="1175777" h="438636">
                  <a:moveTo>
                    <a:pt x="0" y="0"/>
                  </a:moveTo>
                  <a:lnTo>
                    <a:pt x="1175777" y="0"/>
                  </a:lnTo>
                  <a:lnTo>
                    <a:pt x="1175777" y="438636"/>
                  </a:lnTo>
                  <a:lnTo>
                    <a:pt x="0" y="438636"/>
                  </a:lnTo>
                  <a:close/>
                </a:path>
              </a:pathLst>
            </a:custGeom>
            <a:solidFill>
              <a:srgbClr val="1A1A1A"/>
            </a:solidFill>
          </p:spPr>
        </p:sp>
        <p:sp>
          <p:nvSpPr>
            <p:cNvPr id="13" name="TextBox 13"/>
            <p:cNvSpPr txBox="1"/>
            <p:nvPr/>
          </p:nvSpPr>
          <p:spPr>
            <a:xfrm>
              <a:off x="0" y="-57150"/>
              <a:ext cx="1175777" cy="495786"/>
            </a:xfrm>
            <a:prstGeom prst="rect">
              <a:avLst/>
            </a:prstGeom>
          </p:spPr>
          <p:txBody>
            <a:bodyPr lIns="50800" tIns="50800" rIns="50800" bIns="50800" rtlCol="0" anchor="ctr"/>
            <a:lstStyle/>
            <a:p>
              <a:pPr algn="ctr">
                <a:lnSpc>
                  <a:spcPts val="4115"/>
                </a:lnSpc>
              </a:pPr>
              <a:r>
                <a:rPr lang="en-US" sz="2980" spc="29">
                  <a:solidFill>
                    <a:srgbClr val="FFFFFF"/>
                  </a:solidFill>
                  <a:latin typeface="Montserrat Light Bold Italics" panose="00000800000000000000"/>
                </a:rPr>
                <a:t>Truyền thông </a:t>
              </a:r>
              <a:endParaRPr lang="en-US" sz="2980" spc="29">
                <a:solidFill>
                  <a:srgbClr val="FFFFFF"/>
                </a:solidFill>
                <a:latin typeface="Montserrat Light Bold Italics" panose="00000800000000000000"/>
              </a:endParaRPr>
            </a:p>
            <a:p>
              <a:pPr marL="0" lvl="0" indent="0" algn="ctr">
                <a:lnSpc>
                  <a:spcPts val="4115"/>
                </a:lnSpc>
                <a:spcBef>
                  <a:spcPct val="0"/>
                </a:spcBef>
              </a:pPr>
              <a:r>
                <a:rPr lang="en-US" sz="2980" spc="29">
                  <a:solidFill>
                    <a:srgbClr val="FFFFFF"/>
                  </a:solidFill>
                  <a:latin typeface="Montserrat Light Bold Italics" panose="00000800000000000000"/>
                </a:rPr>
                <a:t>an toàn</a:t>
              </a:r>
              <a:endParaRPr lang="en-US" sz="2980" spc="29">
                <a:solidFill>
                  <a:srgbClr val="FFFFFF"/>
                </a:solidFill>
                <a:latin typeface="Montserrat Light Bold Italics" panose="00000800000000000000"/>
              </a:endParaRPr>
            </a:p>
          </p:txBody>
        </p:sp>
      </p:grpSp>
      <p:grpSp>
        <p:nvGrpSpPr>
          <p:cNvPr id="14" name="Group 14"/>
          <p:cNvGrpSpPr/>
          <p:nvPr/>
        </p:nvGrpSpPr>
        <p:grpSpPr>
          <a:xfrm>
            <a:off x="12785561" y="2873551"/>
            <a:ext cx="4473739" cy="1745405"/>
            <a:chOff x="0" y="0"/>
            <a:chExt cx="1178269" cy="459695"/>
          </a:xfrm>
        </p:grpSpPr>
        <p:sp>
          <p:nvSpPr>
            <p:cNvPr id="15" name="Freeform 15"/>
            <p:cNvSpPr/>
            <p:nvPr/>
          </p:nvSpPr>
          <p:spPr>
            <a:xfrm>
              <a:off x="0" y="0"/>
              <a:ext cx="1178269" cy="459695"/>
            </a:xfrm>
            <a:custGeom>
              <a:avLst/>
              <a:gdLst/>
              <a:ahLst/>
              <a:cxnLst/>
              <a:rect l="l" t="t" r="r" b="b"/>
              <a:pathLst>
                <a:path w="1178269" h="459695">
                  <a:moveTo>
                    <a:pt x="0" y="0"/>
                  </a:moveTo>
                  <a:lnTo>
                    <a:pt x="1178269" y="0"/>
                  </a:lnTo>
                  <a:lnTo>
                    <a:pt x="1178269" y="459695"/>
                  </a:lnTo>
                  <a:lnTo>
                    <a:pt x="0" y="459695"/>
                  </a:lnTo>
                  <a:close/>
                </a:path>
              </a:pathLst>
            </a:custGeom>
            <a:solidFill>
              <a:srgbClr val="1A1A1A"/>
            </a:solidFill>
          </p:spPr>
        </p:sp>
        <p:sp>
          <p:nvSpPr>
            <p:cNvPr id="16" name="TextBox 16"/>
            <p:cNvSpPr txBox="1"/>
            <p:nvPr/>
          </p:nvSpPr>
          <p:spPr>
            <a:xfrm>
              <a:off x="0" y="-57150"/>
              <a:ext cx="1178269" cy="516845"/>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Montserrat Light Bold Italics" panose="00000800000000000000"/>
                </a:rPr>
                <a:t>Các ứng dụng di động và thiết bị di động</a:t>
              </a:r>
              <a:endParaRPr lang="en-US" sz="2980" spc="29">
                <a:solidFill>
                  <a:srgbClr val="FFFFFF"/>
                </a:solidFill>
                <a:latin typeface="Montserrat Light Bold Italics" panose="00000800000000000000"/>
              </a:endParaRPr>
            </a:p>
          </p:txBody>
        </p:sp>
      </p:grpSp>
      <p:sp>
        <p:nvSpPr>
          <p:cNvPr id="17" name="Freeform 17"/>
          <p:cNvSpPr/>
          <p:nvPr/>
        </p:nvSpPr>
        <p:spPr>
          <a:xfrm>
            <a:off x="503597" y="5143500"/>
            <a:ext cx="5927632" cy="3584149"/>
          </a:xfrm>
          <a:custGeom>
            <a:avLst/>
            <a:gdLst/>
            <a:ahLst/>
            <a:cxnLst/>
            <a:rect l="l" t="t" r="r" b="b"/>
            <a:pathLst>
              <a:path w="5927632" h="3584149">
                <a:moveTo>
                  <a:pt x="0" y="0"/>
                </a:moveTo>
                <a:lnTo>
                  <a:pt x="5927632" y="0"/>
                </a:lnTo>
                <a:lnTo>
                  <a:pt x="5927632" y="3584149"/>
                </a:lnTo>
                <a:lnTo>
                  <a:pt x="0" y="3584149"/>
                </a:lnTo>
                <a:lnTo>
                  <a:pt x="0" y="0"/>
                </a:lnTo>
                <a:close/>
              </a:path>
            </a:pathLst>
          </a:custGeom>
          <a:blipFill>
            <a:blip r:embed="rId4"/>
            <a:stretch>
              <a:fillRect/>
            </a:stretch>
          </a:blipFill>
        </p:spPr>
      </p:sp>
      <p:sp>
        <p:nvSpPr>
          <p:cNvPr id="18" name="Freeform 18"/>
          <p:cNvSpPr/>
          <p:nvPr/>
        </p:nvSpPr>
        <p:spPr>
          <a:xfrm>
            <a:off x="6907130" y="5143500"/>
            <a:ext cx="4554856" cy="3584149"/>
          </a:xfrm>
          <a:custGeom>
            <a:avLst/>
            <a:gdLst/>
            <a:ahLst/>
            <a:cxnLst/>
            <a:rect l="l" t="t" r="r" b="b"/>
            <a:pathLst>
              <a:path w="4554856" h="3584149">
                <a:moveTo>
                  <a:pt x="0" y="0"/>
                </a:moveTo>
                <a:lnTo>
                  <a:pt x="4554857" y="0"/>
                </a:lnTo>
                <a:lnTo>
                  <a:pt x="4554857" y="3584149"/>
                </a:lnTo>
                <a:lnTo>
                  <a:pt x="0" y="3584149"/>
                </a:lnTo>
                <a:lnTo>
                  <a:pt x="0" y="0"/>
                </a:lnTo>
                <a:close/>
              </a:path>
            </a:pathLst>
          </a:custGeom>
          <a:blipFill>
            <a:blip r:embed="rId5"/>
            <a:stretch>
              <a:fillRect/>
            </a:stretch>
          </a:blipFill>
        </p:spPr>
      </p:sp>
      <p:sp>
        <p:nvSpPr>
          <p:cNvPr id="19" name="Freeform 19"/>
          <p:cNvSpPr/>
          <p:nvPr/>
        </p:nvSpPr>
        <p:spPr>
          <a:xfrm>
            <a:off x="11938237" y="5143500"/>
            <a:ext cx="5725205" cy="3584149"/>
          </a:xfrm>
          <a:custGeom>
            <a:avLst/>
            <a:gdLst/>
            <a:ahLst/>
            <a:cxnLst/>
            <a:rect l="l" t="t" r="r" b="b"/>
            <a:pathLst>
              <a:path w="5725205" h="3584149">
                <a:moveTo>
                  <a:pt x="0" y="0"/>
                </a:moveTo>
                <a:lnTo>
                  <a:pt x="5725205" y="0"/>
                </a:lnTo>
                <a:lnTo>
                  <a:pt x="5725205" y="3584149"/>
                </a:lnTo>
                <a:lnTo>
                  <a:pt x="0" y="3584149"/>
                </a:lnTo>
                <a:lnTo>
                  <a:pt x="0" y="0"/>
                </a:lnTo>
                <a:close/>
              </a:path>
            </a:pathLst>
          </a:custGeom>
          <a:blipFill>
            <a:blip r:embed="rId6"/>
            <a:stretch>
              <a:fillRect t="-1343" b="-1343"/>
            </a:stretch>
          </a:blipFill>
        </p:spPr>
      </p:sp>
      <p:sp>
        <p:nvSpPr>
          <p:cNvPr id="20" name="TextBox 20"/>
          <p:cNvSpPr txBox="1"/>
          <p:nvPr/>
        </p:nvSpPr>
        <p:spPr>
          <a:xfrm>
            <a:off x="3672992" y="324201"/>
            <a:ext cx="10906040" cy="1275649"/>
          </a:xfrm>
          <a:prstGeom prst="rect">
            <a:avLst/>
          </a:prstGeom>
        </p:spPr>
        <p:txBody>
          <a:bodyPr lIns="0" tIns="0" rIns="0" bIns="0" rtlCol="0" anchor="t">
            <a:spAutoFit/>
          </a:bodyPr>
          <a:lstStyle/>
          <a:p>
            <a:pPr algn="ctr">
              <a:lnSpc>
                <a:spcPts val="10390"/>
              </a:lnSpc>
            </a:pPr>
            <a:r>
              <a:rPr lang="en-US" sz="7530" spc="738">
                <a:solidFill>
                  <a:srgbClr val="FFFFFF"/>
                </a:solidFill>
                <a:latin typeface="Oswald" panose="00000500000000000000"/>
              </a:rPr>
              <a:t>5. ỨNG DỤNG THỰC TẾ</a:t>
            </a:r>
            <a:endParaRPr lang="en-US" sz="7530" spc="738">
              <a:solidFill>
                <a:srgbClr val="FFFFFF"/>
              </a:solidFill>
              <a:latin typeface="Oswald" panose="000005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a:off x="0" y="0"/>
            <a:ext cx="18288000" cy="2305303"/>
            <a:chOff x="0" y="0"/>
            <a:chExt cx="4816593" cy="607158"/>
          </a:xfrm>
        </p:grpSpPr>
        <p:sp>
          <p:nvSpPr>
            <p:cNvPr id="4" name="Freeform 4"/>
            <p:cNvSpPr/>
            <p:nvPr/>
          </p:nvSpPr>
          <p:spPr>
            <a:xfrm>
              <a:off x="0" y="0"/>
              <a:ext cx="4816592" cy="607158"/>
            </a:xfrm>
            <a:custGeom>
              <a:avLst/>
              <a:gdLst/>
              <a:ahLst/>
              <a:cxnLst/>
              <a:rect l="l" t="t" r="r" b="b"/>
              <a:pathLst>
                <a:path w="4816592" h="607158">
                  <a:moveTo>
                    <a:pt x="0" y="0"/>
                  </a:moveTo>
                  <a:lnTo>
                    <a:pt x="4816592" y="0"/>
                  </a:lnTo>
                  <a:lnTo>
                    <a:pt x="4816592" y="607158"/>
                  </a:lnTo>
                  <a:lnTo>
                    <a:pt x="0" y="607158"/>
                  </a:lnTo>
                  <a:close/>
                </a:path>
              </a:pathLst>
            </a:custGeom>
            <a:solidFill>
              <a:srgbClr val="1A1A1A"/>
            </a:solidFill>
          </p:spPr>
        </p:sp>
        <p:sp>
          <p:nvSpPr>
            <p:cNvPr id="5" name="TextBox 5"/>
            <p:cNvSpPr txBox="1"/>
            <p:nvPr/>
          </p:nvSpPr>
          <p:spPr>
            <a:xfrm>
              <a:off x="0" y="-19050"/>
              <a:ext cx="4816593" cy="626208"/>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503597" y="2805848"/>
            <a:ext cx="4459885" cy="636748"/>
            <a:chOff x="0" y="0"/>
            <a:chExt cx="1174620" cy="167703"/>
          </a:xfrm>
        </p:grpSpPr>
        <p:sp>
          <p:nvSpPr>
            <p:cNvPr id="9" name="Freeform 9"/>
            <p:cNvSpPr/>
            <p:nvPr/>
          </p:nvSpPr>
          <p:spPr>
            <a:xfrm>
              <a:off x="0" y="0"/>
              <a:ext cx="1174620" cy="167703"/>
            </a:xfrm>
            <a:custGeom>
              <a:avLst/>
              <a:gdLst/>
              <a:ahLst/>
              <a:cxnLst/>
              <a:rect l="l" t="t" r="r" b="b"/>
              <a:pathLst>
                <a:path w="1174620" h="167703">
                  <a:moveTo>
                    <a:pt x="0" y="0"/>
                  </a:moveTo>
                  <a:lnTo>
                    <a:pt x="1174620" y="0"/>
                  </a:lnTo>
                  <a:lnTo>
                    <a:pt x="1174620" y="167703"/>
                  </a:lnTo>
                  <a:lnTo>
                    <a:pt x="0" y="167703"/>
                  </a:lnTo>
                  <a:close/>
                </a:path>
              </a:pathLst>
            </a:custGeom>
            <a:solidFill>
              <a:srgbClr val="1A1A1A"/>
            </a:solidFill>
          </p:spPr>
        </p:sp>
        <p:sp>
          <p:nvSpPr>
            <p:cNvPr id="10" name="TextBox 10"/>
            <p:cNvSpPr txBox="1"/>
            <p:nvPr/>
          </p:nvSpPr>
          <p:spPr>
            <a:xfrm>
              <a:off x="0" y="-57150"/>
              <a:ext cx="1174620" cy="224853"/>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DM Sans Italics"/>
                </a:rPr>
                <a:t>Lợi ích</a:t>
              </a:r>
              <a:endParaRPr lang="en-US" sz="2980" spc="29">
                <a:solidFill>
                  <a:srgbClr val="FFFFFF"/>
                </a:solidFill>
                <a:latin typeface="DM Sans Italics"/>
              </a:endParaRPr>
            </a:p>
          </p:txBody>
        </p:sp>
      </p:grpSp>
      <p:grpSp>
        <p:nvGrpSpPr>
          <p:cNvPr id="11" name="Group 11"/>
          <p:cNvGrpSpPr/>
          <p:nvPr/>
        </p:nvGrpSpPr>
        <p:grpSpPr>
          <a:xfrm>
            <a:off x="503597" y="3947421"/>
            <a:ext cx="17149731" cy="6024460"/>
            <a:chOff x="0" y="0"/>
            <a:chExt cx="3311892" cy="1163421"/>
          </a:xfrm>
        </p:grpSpPr>
        <p:sp>
          <p:nvSpPr>
            <p:cNvPr id="12" name="Freeform 12"/>
            <p:cNvSpPr/>
            <p:nvPr/>
          </p:nvSpPr>
          <p:spPr>
            <a:xfrm>
              <a:off x="0" y="0"/>
              <a:ext cx="3311892" cy="1163421"/>
            </a:xfrm>
            <a:custGeom>
              <a:avLst/>
              <a:gdLst/>
              <a:ahLst/>
              <a:cxnLst/>
              <a:rect l="l" t="t" r="r" b="b"/>
              <a:pathLst>
                <a:path w="3311892" h="1163421">
                  <a:moveTo>
                    <a:pt x="0" y="0"/>
                  </a:moveTo>
                  <a:lnTo>
                    <a:pt x="3311892" y="0"/>
                  </a:lnTo>
                  <a:lnTo>
                    <a:pt x="3311892" y="1163421"/>
                  </a:lnTo>
                  <a:lnTo>
                    <a:pt x="0" y="1163421"/>
                  </a:lnTo>
                  <a:close/>
                </a:path>
              </a:pathLst>
            </a:custGeom>
            <a:solidFill>
              <a:srgbClr val="000000">
                <a:alpha val="0"/>
              </a:srgbClr>
            </a:solidFill>
            <a:ln w="38100" cap="sq">
              <a:solidFill>
                <a:srgbClr val="000000"/>
              </a:solidFill>
              <a:prstDash val="solid"/>
              <a:miter/>
            </a:ln>
          </p:spPr>
        </p:sp>
        <p:sp>
          <p:nvSpPr>
            <p:cNvPr id="13" name="TextBox 13"/>
            <p:cNvSpPr txBox="1"/>
            <p:nvPr/>
          </p:nvSpPr>
          <p:spPr>
            <a:xfrm>
              <a:off x="0" y="-19050"/>
              <a:ext cx="3311892" cy="1182471"/>
            </a:xfrm>
            <a:prstGeom prst="rect">
              <a:avLst/>
            </a:prstGeom>
          </p:spPr>
          <p:txBody>
            <a:bodyPr lIns="50800" tIns="50800" rIns="50800" bIns="50800" rtlCol="0" anchor="ctr"/>
            <a:lstStyle/>
            <a:p>
              <a:pPr algn="ctr">
                <a:lnSpc>
                  <a:spcPts val="2860"/>
                </a:lnSpc>
              </a:pPr>
            </a:p>
          </p:txBody>
        </p:sp>
      </p:grpSp>
      <p:sp>
        <p:nvSpPr>
          <p:cNvPr id="14" name="Freeform 14"/>
          <p:cNvSpPr/>
          <p:nvPr/>
        </p:nvSpPr>
        <p:spPr>
          <a:xfrm>
            <a:off x="4166233" y="6075337"/>
            <a:ext cx="9284788" cy="2421207"/>
          </a:xfrm>
          <a:custGeom>
            <a:avLst/>
            <a:gdLst/>
            <a:ahLst/>
            <a:cxnLst/>
            <a:rect l="l" t="t" r="r" b="b"/>
            <a:pathLst>
              <a:path w="9284788" h="2421207">
                <a:moveTo>
                  <a:pt x="0" y="0"/>
                </a:moveTo>
                <a:lnTo>
                  <a:pt x="9284789" y="0"/>
                </a:lnTo>
                <a:lnTo>
                  <a:pt x="9284789" y="2421207"/>
                </a:lnTo>
                <a:lnTo>
                  <a:pt x="0" y="2421207"/>
                </a:lnTo>
                <a:lnTo>
                  <a:pt x="0" y="0"/>
                </a:lnTo>
                <a:close/>
              </a:path>
            </a:pathLst>
          </a:custGeom>
          <a:blipFill>
            <a:blip r:embed="rId4"/>
            <a:stretch>
              <a:fillRect t="-964" r="-1605" b="-964"/>
            </a:stretch>
          </a:blipFill>
        </p:spPr>
      </p:sp>
      <p:sp>
        <p:nvSpPr>
          <p:cNvPr id="15" name="TextBox 15"/>
          <p:cNvSpPr txBox="1"/>
          <p:nvPr/>
        </p:nvSpPr>
        <p:spPr>
          <a:xfrm>
            <a:off x="2801574" y="448152"/>
            <a:ext cx="12684852" cy="1275649"/>
          </a:xfrm>
          <a:prstGeom prst="rect">
            <a:avLst/>
          </a:prstGeom>
        </p:spPr>
        <p:txBody>
          <a:bodyPr lIns="0" tIns="0" rIns="0" bIns="0" rtlCol="0" anchor="t">
            <a:spAutoFit/>
          </a:bodyPr>
          <a:lstStyle/>
          <a:p>
            <a:pPr algn="ctr">
              <a:lnSpc>
                <a:spcPts val="10390"/>
              </a:lnSpc>
            </a:pPr>
            <a:r>
              <a:rPr lang="en-US" sz="7530" spc="738">
                <a:solidFill>
                  <a:srgbClr val="FFFFFF"/>
                </a:solidFill>
                <a:latin typeface="Oswald" panose="00000500000000000000"/>
              </a:rPr>
              <a:t>6. LỢI ÍCH VÀ THÁCH THỨC</a:t>
            </a:r>
            <a:endParaRPr lang="en-US" sz="7530" spc="738">
              <a:solidFill>
                <a:srgbClr val="FFFFFF"/>
              </a:solidFill>
              <a:latin typeface="Oswald" panose="00000500000000000000"/>
            </a:endParaRPr>
          </a:p>
        </p:txBody>
      </p:sp>
      <p:sp>
        <p:nvSpPr>
          <p:cNvPr id="16" name="TextBox 16"/>
          <p:cNvSpPr txBox="1"/>
          <p:nvPr/>
        </p:nvSpPr>
        <p:spPr>
          <a:xfrm>
            <a:off x="1028700" y="4192878"/>
            <a:ext cx="16230600" cy="1697355"/>
          </a:xfrm>
          <a:prstGeom prst="rect">
            <a:avLst/>
          </a:prstGeom>
        </p:spPr>
        <p:txBody>
          <a:bodyPr lIns="0" tIns="0" rIns="0" bIns="0" rtlCol="0" anchor="t">
            <a:spAutoFit/>
          </a:bodyPr>
          <a:lstStyle/>
          <a:p>
            <a:pPr marL="518160" lvl="1" indent="-259080" algn="just">
              <a:lnSpc>
                <a:spcPts val="3310"/>
              </a:lnSpc>
              <a:buFont typeface="Arial" panose="020B0604020202020204"/>
              <a:buChar char="•"/>
            </a:pPr>
            <a:r>
              <a:rPr lang="en-US" sz="2400" spc="235">
                <a:solidFill>
                  <a:srgbClr val="231F20"/>
                </a:solidFill>
                <a:latin typeface="Times New Roman" panose="02020603050405020304" charset="0"/>
                <a:cs typeface="Times New Roman" panose="02020603050405020304" charset="0"/>
              </a:rPr>
              <a:t>Kích thước khóa nhỏ</a:t>
            </a:r>
            <a:endParaRPr lang="en-US" sz="2400" spc="235">
              <a:solidFill>
                <a:srgbClr val="231F20"/>
              </a:solidFill>
              <a:latin typeface="Times New Roman" panose="02020603050405020304" charset="0"/>
              <a:cs typeface="Times New Roman" panose="02020603050405020304" charset="0"/>
            </a:endParaRPr>
          </a:p>
          <a:p>
            <a:pPr marL="518160" lvl="1" indent="-259080" algn="just">
              <a:lnSpc>
                <a:spcPts val="3310"/>
              </a:lnSpc>
              <a:buFont typeface="Arial" panose="020B0604020202020204"/>
              <a:buChar char="•"/>
            </a:pPr>
            <a:r>
              <a:rPr lang="en-US" sz="2400" spc="235">
                <a:solidFill>
                  <a:srgbClr val="231F20"/>
                </a:solidFill>
                <a:latin typeface="Times New Roman" panose="02020603050405020304" charset="0"/>
                <a:cs typeface="Times New Roman" panose="02020603050405020304" charset="0"/>
              </a:rPr>
              <a:t>Hiệu suất cao</a:t>
            </a:r>
            <a:endParaRPr lang="en-US" sz="2400" spc="235">
              <a:solidFill>
                <a:srgbClr val="231F20"/>
              </a:solidFill>
              <a:latin typeface="Times New Roman" panose="02020603050405020304" charset="0"/>
              <a:cs typeface="Times New Roman" panose="02020603050405020304" charset="0"/>
            </a:endParaRPr>
          </a:p>
          <a:p>
            <a:pPr marL="518160" lvl="1" indent="-259080" algn="just">
              <a:lnSpc>
                <a:spcPts val="3310"/>
              </a:lnSpc>
              <a:buFont typeface="Arial" panose="020B0604020202020204"/>
              <a:buChar char="•"/>
            </a:pPr>
            <a:r>
              <a:rPr lang="en-US" sz="2400" spc="235">
                <a:solidFill>
                  <a:srgbClr val="231F20"/>
                </a:solidFill>
                <a:latin typeface="Times New Roman" panose="02020603050405020304" charset="0"/>
                <a:cs typeface="Times New Roman" panose="02020603050405020304" charset="0"/>
              </a:rPr>
              <a:t>Mức độ bảo mật mạnh mẽ</a:t>
            </a:r>
            <a:endParaRPr lang="en-US" sz="2400" spc="235">
              <a:solidFill>
                <a:srgbClr val="231F20"/>
              </a:solidFill>
              <a:latin typeface="Times New Roman" panose="02020603050405020304" charset="0"/>
              <a:cs typeface="Times New Roman" panose="02020603050405020304" charset="0"/>
            </a:endParaRPr>
          </a:p>
          <a:p>
            <a:pPr algn="just">
              <a:lnSpc>
                <a:spcPts val="3310"/>
              </a:lnSpc>
            </a:pPr>
            <a:endParaRPr lang="en-US" sz="2400" spc="235">
              <a:solidFill>
                <a:srgbClr val="231F20"/>
              </a:solidFill>
              <a:latin typeface="Times New Roman" panose="02020603050405020304" charset="0"/>
              <a:cs typeface="Times New Roman" panose="020206030504050203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a:off x="35895" y="0"/>
            <a:ext cx="18288000" cy="2149144"/>
            <a:chOff x="0" y="0"/>
            <a:chExt cx="4816593" cy="566030"/>
          </a:xfrm>
        </p:grpSpPr>
        <p:sp>
          <p:nvSpPr>
            <p:cNvPr id="4" name="Freeform 4"/>
            <p:cNvSpPr/>
            <p:nvPr/>
          </p:nvSpPr>
          <p:spPr>
            <a:xfrm>
              <a:off x="0" y="0"/>
              <a:ext cx="4816592" cy="566030"/>
            </a:xfrm>
            <a:custGeom>
              <a:avLst/>
              <a:gdLst/>
              <a:ahLst/>
              <a:cxnLst/>
              <a:rect l="l" t="t" r="r" b="b"/>
              <a:pathLst>
                <a:path w="4816592" h="566030">
                  <a:moveTo>
                    <a:pt x="0" y="0"/>
                  </a:moveTo>
                  <a:lnTo>
                    <a:pt x="4816592" y="0"/>
                  </a:lnTo>
                  <a:lnTo>
                    <a:pt x="4816592" y="566030"/>
                  </a:lnTo>
                  <a:lnTo>
                    <a:pt x="0" y="566030"/>
                  </a:lnTo>
                  <a:close/>
                </a:path>
              </a:pathLst>
            </a:custGeom>
            <a:solidFill>
              <a:srgbClr val="1A1A1A"/>
            </a:solidFill>
          </p:spPr>
        </p:sp>
        <p:sp>
          <p:nvSpPr>
            <p:cNvPr id="5" name="TextBox 5"/>
            <p:cNvSpPr txBox="1"/>
            <p:nvPr/>
          </p:nvSpPr>
          <p:spPr>
            <a:xfrm>
              <a:off x="0" y="-19050"/>
              <a:ext cx="4816593" cy="58508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86917"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815473" y="-3442596"/>
            <a:ext cx="6709932" cy="6885191"/>
          </a:xfrm>
          <a:custGeom>
            <a:avLst/>
            <a:gdLst/>
            <a:ahLst/>
            <a:cxnLst/>
            <a:rect l="l" t="t" r="r" b="b"/>
            <a:pathLst>
              <a:path w="6709932" h="6885191">
                <a:moveTo>
                  <a:pt x="0" y="0"/>
                </a:moveTo>
                <a:lnTo>
                  <a:pt x="6709931" y="0"/>
                </a:lnTo>
                <a:lnTo>
                  <a:pt x="6709931"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577780" y="4033146"/>
            <a:ext cx="17204230" cy="5517953"/>
            <a:chOff x="0" y="0"/>
            <a:chExt cx="3322417" cy="1065607"/>
          </a:xfrm>
        </p:grpSpPr>
        <p:sp>
          <p:nvSpPr>
            <p:cNvPr id="9" name="Freeform 9"/>
            <p:cNvSpPr/>
            <p:nvPr/>
          </p:nvSpPr>
          <p:spPr>
            <a:xfrm>
              <a:off x="0" y="0"/>
              <a:ext cx="3322417" cy="1065607"/>
            </a:xfrm>
            <a:custGeom>
              <a:avLst/>
              <a:gdLst/>
              <a:ahLst/>
              <a:cxnLst/>
              <a:rect l="l" t="t" r="r" b="b"/>
              <a:pathLst>
                <a:path w="3322417" h="1065607">
                  <a:moveTo>
                    <a:pt x="0" y="0"/>
                  </a:moveTo>
                  <a:lnTo>
                    <a:pt x="3322417" y="0"/>
                  </a:lnTo>
                  <a:lnTo>
                    <a:pt x="3322417" y="1065607"/>
                  </a:lnTo>
                  <a:lnTo>
                    <a:pt x="0" y="1065607"/>
                  </a:lnTo>
                  <a:close/>
                </a:path>
              </a:pathLst>
            </a:custGeom>
            <a:solidFill>
              <a:srgbClr val="000000">
                <a:alpha val="0"/>
              </a:srgbClr>
            </a:solidFill>
            <a:ln w="38100" cap="sq">
              <a:solidFill>
                <a:srgbClr val="000000"/>
              </a:solidFill>
              <a:prstDash val="solid"/>
              <a:miter/>
            </a:ln>
          </p:spPr>
        </p:sp>
        <p:sp>
          <p:nvSpPr>
            <p:cNvPr id="10" name="TextBox 10"/>
            <p:cNvSpPr txBox="1"/>
            <p:nvPr/>
          </p:nvSpPr>
          <p:spPr>
            <a:xfrm>
              <a:off x="0" y="-19050"/>
              <a:ext cx="3322417" cy="1084657"/>
            </a:xfrm>
            <a:prstGeom prst="rect">
              <a:avLst/>
            </a:prstGeom>
          </p:spPr>
          <p:txBody>
            <a:bodyPr lIns="50800" tIns="50800" rIns="50800" bIns="50800" rtlCol="0" anchor="ctr"/>
            <a:lstStyle/>
            <a:p>
              <a:pPr algn="ctr">
                <a:lnSpc>
                  <a:spcPts val="2860"/>
                </a:lnSpc>
              </a:pPr>
            </a:p>
          </p:txBody>
        </p:sp>
      </p:grpSp>
      <p:sp>
        <p:nvSpPr>
          <p:cNvPr id="11" name="TextBox 11"/>
          <p:cNvSpPr txBox="1"/>
          <p:nvPr/>
        </p:nvSpPr>
        <p:spPr>
          <a:xfrm>
            <a:off x="776944" y="4466879"/>
            <a:ext cx="16805903" cy="1697355"/>
          </a:xfrm>
          <a:prstGeom prst="rect">
            <a:avLst/>
          </a:prstGeom>
        </p:spPr>
        <p:txBody>
          <a:bodyPr lIns="0" tIns="0" rIns="0" bIns="0" rtlCol="0" anchor="t">
            <a:spAutoFit/>
          </a:bodyPr>
          <a:lstStyle/>
          <a:p>
            <a:pPr marL="518160" lvl="1" indent="-259080" algn="just">
              <a:lnSpc>
                <a:spcPts val="3310"/>
              </a:lnSpc>
              <a:buFont typeface="Arial" panose="020B0604020202020204"/>
              <a:buChar char="•"/>
            </a:pPr>
            <a:r>
              <a:rPr lang="en-US" sz="2400" spc="235">
                <a:solidFill>
                  <a:srgbClr val="231F20"/>
                </a:solidFill>
                <a:latin typeface="Times New Roman" panose="02020603050405020304" charset="0"/>
                <a:cs typeface="Times New Roman" panose="02020603050405020304" charset="0"/>
              </a:rPr>
              <a:t>Tiêu chuẩn hóa</a:t>
            </a:r>
            <a:endParaRPr lang="en-US" sz="2400" spc="235">
              <a:solidFill>
                <a:srgbClr val="231F20"/>
              </a:solidFill>
              <a:latin typeface="Times New Roman" panose="02020603050405020304" charset="0"/>
              <a:cs typeface="Times New Roman" panose="02020603050405020304" charset="0"/>
            </a:endParaRPr>
          </a:p>
          <a:p>
            <a:pPr marL="518160" lvl="1" indent="-259080" algn="just">
              <a:lnSpc>
                <a:spcPts val="3310"/>
              </a:lnSpc>
              <a:buFont typeface="Arial" panose="020B0604020202020204"/>
              <a:buChar char="•"/>
            </a:pPr>
            <a:r>
              <a:rPr lang="en-US" sz="2400" spc="235">
                <a:solidFill>
                  <a:srgbClr val="231F20"/>
                </a:solidFill>
                <a:latin typeface="Times New Roman" panose="02020603050405020304" charset="0"/>
                <a:cs typeface="Times New Roman" panose="02020603050405020304" charset="0"/>
              </a:rPr>
              <a:t>K</a:t>
            </a:r>
            <a:r>
              <a:rPr lang="en-US" sz="2400" spc="235">
                <a:solidFill>
                  <a:srgbClr val="231F20"/>
                </a:solidFill>
                <a:latin typeface="Times New Roman" panose="02020603050405020304" charset="0"/>
                <a:cs typeface="Times New Roman" panose="02020603050405020304" charset="0"/>
              </a:rPr>
              <a:t>hả năng triển khai</a:t>
            </a:r>
            <a:endParaRPr lang="en-US" sz="2400" spc="235">
              <a:solidFill>
                <a:srgbClr val="231F20"/>
              </a:solidFill>
              <a:latin typeface="Times New Roman" panose="02020603050405020304" charset="0"/>
              <a:cs typeface="Times New Roman" panose="02020603050405020304" charset="0"/>
            </a:endParaRPr>
          </a:p>
          <a:p>
            <a:pPr marL="518160" lvl="1" indent="-259080" algn="just">
              <a:lnSpc>
                <a:spcPts val="3310"/>
              </a:lnSpc>
              <a:buFont typeface="Arial" panose="020B0604020202020204"/>
              <a:buChar char="•"/>
            </a:pPr>
            <a:r>
              <a:rPr lang="en-US" sz="2400" spc="235">
                <a:solidFill>
                  <a:srgbClr val="231F20"/>
                </a:solidFill>
                <a:latin typeface="Times New Roman" panose="02020603050405020304" charset="0"/>
                <a:cs typeface="Times New Roman" panose="02020603050405020304" charset="0"/>
              </a:rPr>
              <a:t>Khả năng tấn công</a:t>
            </a:r>
            <a:endParaRPr lang="en-US" sz="2400" spc="235">
              <a:solidFill>
                <a:srgbClr val="231F20"/>
              </a:solidFill>
              <a:latin typeface="Times New Roman" panose="02020603050405020304" charset="0"/>
              <a:cs typeface="Times New Roman" panose="02020603050405020304" charset="0"/>
            </a:endParaRPr>
          </a:p>
          <a:p>
            <a:pPr algn="just">
              <a:lnSpc>
                <a:spcPts val="3310"/>
              </a:lnSpc>
            </a:pPr>
            <a:endParaRPr lang="en-US" sz="2400" spc="235">
              <a:solidFill>
                <a:srgbClr val="231F20"/>
              </a:solidFill>
              <a:latin typeface="Times New Roman" panose="02020603050405020304" charset="0"/>
              <a:cs typeface="Times New Roman" panose="02020603050405020304" charset="0"/>
            </a:endParaRPr>
          </a:p>
        </p:txBody>
      </p:sp>
      <p:grpSp>
        <p:nvGrpSpPr>
          <p:cNvPr id="12" name="Group 12"/>
          <p:cNvGrpSpPr/>
          <p:nvPr/>
        </p:nvGrpSpPr>
        <p:grpSpPr>
          <a:xfrm>
            <a:off x="539492" y="2736418"/>
            <a:ext cx="4473739" cy="636748"/>
            <a:chOff x="0" y="0"/>
            <a:chExt cx="1178269" cy="167703"/>
          </a:xfrm>
        </p:grpSpPr>
        <p:sp>
          <p:nvSpPr>
            <p:cNvPr id="13" name="Freeform 13"/>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4" name="TextBox 14"/>
            <p:cNvSpPr txBox="1"/>
            <p:nvPr/>
          </p:nvSpPr>
          <p:spPr>
            <a:xfrm>
              <a:off x="0" y="-57150"/>
              <a:ext cx="1178269" cy="224853"/>
            </a:xfrm>
            <a:prstGeom prst="rect">
              <a:avLst/>
            </a:prstGeom>
          </p:spPr>
          <p:txBody>
            <a:bodyPr lIns="50800" tIns="50800" rIns="50800" bIns="50800" rtlCol="0" anchor="ctr"/>
            <a:lstStyle/>
            <a:p>
              <a:pPr marL="0" lvl="0" indent="0" algn="ctr">
                <a:lnSpc>
                  <a:spcPts val="4115"/>
                </a:lnSpc>
                <a:spcBef>
                  <a:spcPct val="0"/>
                </a:spcBef>
              </a:pPr>
              <a:r>
                <a:rPr lang="en-US" sz="2980" spc="29">
                  <a:solidFill>
                    <a:srgbClr val="FFFFFF"/>
                  </a:solidFill>
                  <a:latin typeface="DM Sans Italics"/>
                </a:rPr>
                <a:t>Thách thức</a:t>
              </a:r>
              <a:endParaRPr lang="en-US" sz="2980" spc="29">
                <a:solidFill>
                  <a:srgbClr val="FFFFFF"/>
                </a:solidFill>
                <a:latin typeface="DM Sans Italics"/>
              </a:endParaRPr>
            </a:p>
          </p:txBody>
        </p:sp>
      </p:grpSp>
      <p:sp>
        <p:nvSpPr>
          <p:cNvPr id="15" name="TextBox 15"/>
          <p:cNvSpPr txBox="1"/>
          <p:nvPr/>
        </p:nvSpPr>
        <p:spPr>
          <a:xfrm>
            <a:off x="2801574" y="448152"/>
            <a:ext cx="12684852" cy="1275649"/>
          </a:xfrm>
          <a:prstGeom prst="rect">
            <a:avLst/>
          </a:prstGeom>
        </p:spPr>
        <p:txBody>
          <a:bodyPr lIns="0" tIns="0" rIns="0" bIns="0" rtlCol="0" anchor="t">
            <a:spAutoFit/>
          </a:bodyPr>
          <a:lstStyle/>
          <a:p>
            <a:pPr algn="ctr">
              <a:lnSpc>
                <a:spcPts val="10390"/>
              </a:lnSpc>
            </a:pPr>
            <a:r>
              <a:rPr lang="en-US" sz="7530" spc="738">
                <a:solidFill>
                  <a:srgbClr val="FFFFFF"/>
                </a:solidFill>
                <a:latin typeface="Oswald" panose="00000500000000000000"/>
              </a:rPr>
              <a:t>6. LỢI ÍCH VÀ THÁCH THỨC</a:t>
            </a:r>
            <a:endParaRPr lang="en-US" sz="7530" spc="738">
              <a:solidFill>
                <a:srgbClr val="FFFFFF"/>
              </a:solidFill>
              <a:latin typeface="Oswald" panose="000005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449737" y="5649329"/>
            <a:ext cx="4801849" cy="1113831"/>
          </a:xfrm>
          <a:custGeom>
            <a:avLst/>
            <a:gdLst/>
            <a:ahLst/>
            <a:cxnLst/>
            <a:rect l="l" t="t" r="r" b="b"/>
            <a:pathLst>
              <a:path w="4801849" h="1113831">
                <a:moveTo>
                  <a:pt x="0" y="0"/>
                </a:moveTo>
                <a:lnTo>
                  <a:pt x="4801849" y="0"/>
                </a:lnTo>
                <a:lnTo>
                  <a:pt x="4801849" y="1113831"/>
                </a:lnTo>
                <a:lnTo>
                  <a:pt x="0" y="1113831"/>
                </a:lnTo>
                <a:lnTo>
                  <a:pt x="0" y="0"/>
                </a:lnTo>
                <a:close/>
              </a:path>
            </a:pathLst>
          </a:custGeom>
          <a:blipFill>
            <a:blip r:embed="rId4"/>
            <a:stretch>
              <a:fillRect/>
            </a:stretch>
          </a:blipFill>
        </p:spPr>
      </p:sp>
      <p:sp>
        <p:nvSpPr>
          <p:cNvPr id="8" name="Freeform 8"/>
          <p:cNvSpPr/>
          <p:nvPr/>
        </p:nvSpPr>
        <p:spPr>
          <a:xfrm>
            <a:off x="10608765" y="1023474"/>
            <a:ext cx="6500515" cy="8198245"/>
          </a:xfrm>
          <a:custGeom>
            <a:avLst/>
            <a:gdLst/>
            <a:ahLst/>
            <a:cxnLst/>
            <a:rect l="l" t="t" r="r" b="b"/>
            <a:pathLst>
              <a:path w="6500515" h="8198245">
                <a:moveTo>
                  <a:pt x="0" y="0"/>
                </a:moveTo>
                <a:lnTo>
                  <a:pt x="6500515" y="0"/>
                </a:lnTo>
                <a:lnTo>
                  <a:pt x="6500515" y="8198246"/>
                </a:lnTo>
                <a:lnTo>
                  <a:pt x="0" y="8198246"/>
                </a:lnTo>
                <a:lnTo>
                  <a:pt x="0" y="0"/>
                </a:lnTo>
                <a:close/>
              </a:path>
            </a:pathLst>
          </a:custGeom>
          <a:blipFill>
            <a:blip r:embed="rId5"/>
            <a:stretch>
              <a:fillRect l="-15400" r="-10409"/>
            </a:stretch>
          </a:blipFill>
        </p:spPr>
      </p:sp>
      <p:sp>
        <p:nvSpPr>
          <p:cNvPr id="9" name="TextBox 9"/>
          <p:cNvSpPr txBox="1"/>
          <p:nvPr/>
        </p:nvSpPr>
        <p:spPr>
          <a:xfrm>
            <a:off x="2287748" y="890124"/>
            <a:ext cx="7416941" cy="1358290"/>
          </a:xfrm>
          <a:prstGeom prst="rect">
            <a:avLst/>
          </a:prstGeom>
        </p:spPr>
        <p:txBody>
          <a:bodyPr lIns="0" tIns="0" rIns="0" bIns="0" rtlCol="0" anchor="t">
            <a:spAutoFit/>
          </a:bodyPr>
          <a:lstStyle/>
          <a:p>
            <a:pPr algn="ctr">
              <a:lnSpc>
                <a:spcPts val="11155"/>
              </a:lnSpc>
            </a:pPr>
            <a:r>
              <a:rPr lang="en-US" sz="8080" spc="792">
                <a:solidFill>
                  <a:srgbClr val="231F20"/>
                </a:solidFill>
                <a:latin typeface="Oswald Bold" panose="00000800000000000000"/>
              </a:rPr>
              <a:t>1.GIỚI THIỆU</a:t>
            </a:r>
            <a:endParaRPr lang="en-US" sz="8080" spc="792">
              <a:solidFill>
                <a:srgbClr val="231F20"/>
              </a:solidFill>
              <a:latin typeface="Oswald Bold" panose="00000800000000000000"/>
            </a:endParaRPr>
          </a:p>
        </p:txBody>
      </p:sp>
      <p:sp>
        <p:nvSpPr>
          <p:cNvPr id="10" name="TextBox 10"/>
          <p:cNvSpPr txBox="1"/>
          <p:nvPr/>
        </p:nvSpPr>
        <p:spPr>
          <a:xfrm>
            <a:off x="1572870" y="2898747"/>
            <a:ext cx="8846698" cy="2083832"/>
          </a:xfrm>
          <a:prstGeom prst="rect">
            <a:avLst/>
          </a:prstGeom>
        </p:spPr>
        <p:txBody>
          <a:bodyPr lIns="0" tIns="0" rIns="0" bIns="0" rtlCol="0" anchor="t">
            <a:spAutoFit/>
          </a:bodyPr>
          <a:lstStyle/>
          <a:p>
            <a:pPr marL="0" lvl="0" indent="0" algn="just">
              <a:lnSpc>
                <a:spcPts val="4155"/>
              </a:lnSpc>
              <a:spcBef>
                <a:spcPct val="0"/>
              </a:spcBef>
            </a:pPr>
            <a:r>
              <a:rPr lang="en-US" sz="3010" spc="295">
                <a:solidFill>
                  <a:srgbClr val="231F20"/>
                </a:solidFill>
                <a:latin typeface="DM Sans"/>
              </a:rPr>
              <a:t>- Đường cong elliptic (Elliptic Curve-EC) là một dạng đường cong đại số được định nghĩa bởi một phương trình bậc ba. Phương trình này thường có dạng: </a:t>
            </a:r>
            <a:endParaRPr lang="en-US" sz="3010" spc="295">
              <a:solidFill>
                <a:srgbClr val="231F20"/>
              </a:solidFill>
              <a:latin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4118777" y="-899389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stretch>
              <a:fillRect/>
            </a:stretch>
          </a:blipFill>
        </p:spPr>
      </p:sp>
      <p:grpSp>
        <p:nvGrpSpPr>
          <p:cNvPr id="3" name="Group 3"/>
          <p:cNvGrpSpPr/>
          <p:nvPr/>
        </p:nvGrpSpPr>
        <p:grpSpPr>
          <a:xfrm>
            <a:off x="4260093" y="6895603"/>
            <a:ext cx="2932415" cy="847111"/>
            <a:chOff x="0" y="0"/>
            <a:chExt cx="1075555" cy="310705"/>
          </a:xfrm>
        </p:grpSpPr>
        <p:sp>
          <p:nvSpPr>
            <p:cNvPr id="4" name="Freeform 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5" name="TextBox 5"/>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grpSp>
        <p:nvGrpSpPr>
          <p:cNvPr id="6" name="Group 6"/>
          <p:cNvGrpSpPr/>
          <p:nvPr/>
        </p:nvGrpSpPr>
        <p:grpSpPr>
          <a:xfrm>
            <a:off x="13046312" y="3696538"/>
            <a:ext cx="2932415" cy="2351362"/>
            <a:chOff x="0" y="0"/>
            <a:chExt cx="1075555" cy="862436"/>
          </a:xfrm>
        </p:grpSpPr>
        <p:sp>
          <p:nvSpPr>
            <p:cNvPr id="7" name="Freeform 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8" name="TextBox 8"/>
            <p:cNvSpPr txBox="1"/>
            <p:nvPr/>
          </p:nvSpPr>
          <p:spPr>
            <a:xfrm>
              <a:off x="0" y="-19050"/>
              <a:ext cx="1075555" cy="881486"/>
            </a:xfrm>
            <a:prstGeom prst="rect">
              <a:avLst/>
            </a:prstGeom>
          </p:spPr>
          <p:txBody>
            <a:bodyPr lIns="50800" tIns="50800" rIns="50800" bIns="50800" rtlCol="0" anchor="ctr"/>
            <a:lstStyle/>
            <a:p>
              <a:pPr algn="ctr">
                <a:lnSpc>
                  <a:spcPts val="2860"/>
                </a:lnSpc>
              </a:pPr>
            </a:p>
          </p:txBody>
        </p:sp>
      </p:grpSp>
      <p:sp>
        <p:nvSpPr>
          <p:cNvPr id="9" name="Freeform 9"/>
          <p:cNvSpPr/>
          <p:nvPr/>
        </p:nvSpPr>
        <p:spPr>
          <a:xfrm rot="887923">
            <a:off x="-8244217" y="494166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stretch>
              <a:fillRect/>
            </a:stretch>
          </a:blipFill>
        </p:spPr>
      </p:sp>
      <p:sp>
        <p:nvSpPr>
          <p:cNvPr id="10" name="TextBox 10"/>
          <p:cNvSpPr txBox="1"/>
          <p:nvPr/>
        </p:nvSpPr>
        <p:spPr>
          <a:xfrm>
            <a:off x="4691953" y="4074390"/>
            <a:ext cx="8904094" cy="1443257"/>
          </a:xfrm>
          <a:prstGeom prst="rect">
            <a:avLst/>
          </a:prstGeom>
        </p:spPr>
        <p:txBody>
          <a:bodyPr lIns="0" tIns="0" rIns="0" bIns="0" rtlCol="0" anchor="t">
            <a:spAutoFit/>
          </a:bodyPr>
          <a:lstStyle/>
          <a:p>
            <a:pPr marL="0" lvl="0" indent="0" algn="ctr">
              <a:lnSpc>
                <a:spcPts val="11775"/>
              </a:lnSpc>
              <a:spcBef>
                <a:spcPct val="0"/>
              </a:spcBef>
            </a:pPr>
            <a:r>
              <a:rPr lang="en-US" sz="8530" spc="836">
                <a:solidFill>
                  <a:srgbClr val="231F20"/>
                </a:solidFill>
                <a:latin typeface="Oswald Bold" panose="00000800000000000000"/>
              </a:rPr>
              <a:t>7.DEMO</a:t>
            </a:r>
            <a:endParaRPr lang="en-US" sz="8530" spc="836">
              <a:solidFill>
                <a:srgbClr val="231F20"/>
              </a:solidFill>
              <a:latin typeface="Oswald Bold" panose="0000080000000000000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stretch>
              <a:fillRect/>
            </a:stretch>
          </a:blipFill>
        </p:spPr>
      </p:sp>
      <p:sp>
        <p:nvSpPr>
          <p:cNvPr id="4" name="TextBox 4"/>
          <p:cNvSpPr txBox="1"/>
          <p:nvPr/>
        </p:nvSpPr>
        <p:spPr>
          <a:xfrm>
            <a:off x="1347418" y="3441556"/>
            <a:ext cx="8097687" cy="3241963"/>
          </a:xfrm>
          <a:prstGeom prst="rect">
            <a:avLst/>
          </a:prstGeom>
        </p:spPr>
        <p:txBody>
          <a:bodyPr lIns="0" tIns="0" rIns="0" bIns="0" rtlCol="0" anchor="t">
            <a:spAutoFit/>
          </a:bodyPr>
          <a:lstStyle/>
          <a:p>
            <a:pPr marL="0" lvl="0" indent="0" algn="l">
              <a:lnSpc>
                <a:spcPts val="13015"/>
              </a:lnSpc>
              <a:spcBef>
                <a:spcPct val="0"/>
              </a:spcBef>
            </a:pPr>
            <a:r>
              <a:rPr lang="en-US" sz="9430" spc="924">
                <a:solidFill>
                  <a:srgbClr val="231F20"/>
                </a:solidFill>
                <a:latin typeface="Oswald Bold" panose="00000800000000000000"/>
              </a:rPr>
              <a:t>THANK'S FOR WATCHING</a:t>
            </a:r>
            <a:endParaRPr lang="en-US" sz="9430" spc="924">
              <a:solidFill>
                <a:srgbClr val="231F20"/>
              </a:solidFill>
              <a:latin typeface="Oswald Bold" panose="00000800000000000000"/>
            </a:endParaRP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4118777" y="-899389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9070732" y="5281918"/>
            <a:ext cx="2932415" cy="2351362"/>
            <a:chOff x="0" y="0"/>
            <a:chExt cx="1075555" cy="862436"/>
          </a:xfrm>
        </p:grpSpPr>
        <p:sp>
          <p:nvSpPr>
            <p:cNvPr id="4" name="Freeform 4"/>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5" name="TextBox 5"/>
            <p:cNvSpPr txBox="1"/>
            <p:nvPr/>
          </p:nvSpPr>
          <p:spPr>
            <a:xfrm>
              <a:off x="0" y="-19050"/>
              <a:ext cx="1075555" cy="881486"/>
            </a:xfrm>
            <a:prstGeom prst="rect">
              <a:avLst/>
            </a:prstGeom>
          </p:spPr>
          <p:txBody>
            <a:bodyPr lIns="50800" tIns="50800" rIns="50800" bIns="50800" rtlCol="0" anchor="ctr"/>
            <a:lstStyle/>
            <a:p>
              <a:pPr algn="ctr">
                <a:lnSpc>
                  <a:spcPts val="2860"/>
                </a:lnSpc>
              </a:pPr>
            </a:p>
          </p:txBody>
        </p:sp>
      </p:grpSp>
      <p:grpSp>
        <p:nvGrpSpPr>
          <p:cNvPr id="6" name="Group 6"/>
          <p:cNvGrpSpPr/>
          <p:nvPr/>
        </p:nvGrpSpPr>
        <p:grpSpPr>
          <a:xfrm>
            <a:off x="9070732" y="7742714"/>
            <a:ext cx="2932415" cy="847111"/>
            <a:chOff x="0" y="0"/>
            <a:chExt cx="1075555" cy="310705"/>
          </a:xfrm>
        </p:grpSpPr>
        <p:sp>
          <p:nvSpPr>
            <p:cNvPr id="7" name="Freeform 7"/>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8" name="TextBox 8"/>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sp>
        <p:nvSpPr>
          <p:cNvPr id="9" name="Freeform 9"/>
          <p:cNvSpPr/>
          <p:nvPr/>
        </p:nvSpPr>
        <p:spPr>
          <a:xfrm rot="887923">
            <a:off x="-8551686" y="4570790"/>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4415744" y="3888481"/>
            <a:ext cx="9317146" cy="1081335"/>
          </a:xfrm>
          <a:custGeom>
            <a:avLst/>
            <a:gdLst/>
            <a:ahLst/>
            <a:cxnLst/>
            <a:rect l="l" t="t" r="r" b="b"/>
            <a:pathLst>
              <a:path w="9317146" h="1081335">
                <a:moveTo>
                  <a:pt x="0" y="0"/>
                </a:moveTo>
                <a:lnTo>
                  <a:pt x="9317146" y="0"/>
                </a:lnTo>
                <a:lnTo>
                  <a:pt x="9317146" y="1081334"/>
                </a:lnTo>
                <a:lnTo>
                  <a:pt x="0" y="1081334"/>
                </a:lnTo>
                <a:lnTo>
                  <a:pt x="0" y="0"/>
                </a:lnTo>
                <a:close/>
              </a:path>
            </a:pathLst>
          </a:custGeom>
          <a:blipFill>
            <a:blip r:embed="rId3"/>
            <a:stretch>
              <a:fillRect t="-7490" b="-7490"/>
            </a:stretch>
          </a:blipFill>
        </p:spPr>
      </p:sp>
      <p:sp>
        <p:nvSpPr>
          <p:cNvPr id="11" name="Freeform 11"/>
          <p:cNvSpPr/>
          <p:nvPr/>
        </p:nvSpPr>
        <p:spPr>
          <a:xfrm>
            <a:off x="6143960" y="5143500"/>
            <a:ext cx="6000080" cy="4289182"/>
          </a:xfrm>
          <a:custGeom>
            <a:avLst/>
            <a:gdLst/>
            <a:ahLst/>
            <a:cxnLst/>
            <a:rect l="l" t="t" r="r" b="b"/>
            <a:pathLst>
              <a:path w="6000080" h="4289182">
                <a:moveTo>
                  <a:pt x="0" y="0"/>
                </a:moveTo>
                <a:lnTo>
                  <a:pt x="6000080" y="0"/>
                </a:lnTo>
                <a:lnTo>
                  <a:pt x="6000080" y="4289182"/>
                </a:lnTo>
                <a:lnTo>
                  <a:pt x="0" y="4289182"/>
                </a:lnTo>
                <a:lnTo>
                  <a:pt x="0" y="0"/>
                </a:lnTo>
                <a:close/>
              </a:path>
            </a:pathLst>
          </a:custGeom>
          <a:blipFill>
            <a:blip r:embed="rId4"/>
            <a:stretch>
              <a:fillRect/>
            </a:stretch>
          </a:blipFill>
        </p:spPr>
      </p:sp>
      <p:sp>
        <p:nvSpPr>
          <p:cNvPr id="12" name="TextBox 12"/>
          <p:cNvSpPr txBox="1"/>
          <p:nvPr/>
        </p:nvSpPr>
        <p:spPr>
          <a:xfrm>
            <a:off x="4828795" y="914400"/>
            <a:ext cx="10232845" cy="1165502"/>
          </a:xfrm>
          <a:prstGeom prst="rect">
            <a:avLst/>
          </a:prstGeom>
        </p:spPr>
        <p:txBody>
          <a:bodyPr lIns="0" tIns="0" rIns="0" bIns="0" rtlCol="0" anchor="t">
            <a:spAutoFit/>
          </a:bodyPr>
          <a:lstStyle/>
          <a:p>
            <a:pPr marL="0" lvl="0" indent="0" algn="ctr">
              <a:lnSpc>
                <a:spcPts val="9565"/>
              </a:lnSpc>
              <a:spcBef>
                <a:spcPct val="0"/>
              </a:spcBef>
            </a:pPr>
            <a:r>
              <a:rPr lang="en-US" sz="6930" spc="679">
                <a:solidFill>
                  <a:srgbClr val="231F20"/>
                </a:solidFill>
                <a:latin typeface="Oswald Bold" panose="00000800000000000000"/>
              </a:rPr>
              <a:t>2. NỀN TẢNG TOÁN HỌC</a:t>
            </a:r>
            <a:endParaRPr lang="en-US" sz="6930" spc="679">
              <a:solidFill>
                <a:srgbClr val="231F20"/>
              </a:solidFill>
              <a:latin typeface="Oswald Bold" panose="00000800000000000000"/>
            </a:endParaRPr>
          </a:p>
        </p:txBody>
      </p:sp>
      <p:sp>
        <p:nvSpPr>
          <p:cNvPr id="13" name="TextBox 13"/>
          <p:cNvSpPr txBox="1"/>
          <p:nvPr/>
        </p:nvSpPr>
        <p:spPr>
          <a:xfrm>
            <a:off x="4123838" y="2776702"/>
            <a:ext cx="10592617" cy="1600200"/>
          </a:xfrm>
          <a:prstGeom prst="rect">
            <a:avLst/>
          </a:prstGeom>
        </p:spPr>
        <p:txBody>
          <a:bodyPr lIns="0" tIns="0" rIns="0" bIns="0" rtlCol="0" anchor="t">
            <a:spAutoFit/>
          </a:bodyPr>
          <a:lstStyle/>
          <a:p>
            <a:pPr algn="ctr">
              <a:lnSpc>
                <a:spcPts val="4160"/>
              </a:lnSpc>
            </a:pPr>
            <a:r>
              <a:rPr lang="en-US" sz="2970">
                <a:solidFill>
                  <a:srgbClr val="100F0D"/>
                </a:solidFill>
                <a:latin typeface="Times New Roman" panose="02020603050405020304" charset="0"/>
                <a:cs typeface="Times New Roman" panose="02020603050405020304" charset="0"/>
              </a:rPr>
              <a:t> Đường cong ecliptic trên K là tập hợp mọi cặp (x, y) ∈K thỏa mãn phương trình:</a:t>
            </a:r>
            <a:endParaRPr lang="en-US" sz="2970">
              <a:solidFill>
                <a:srgbClr val="100F0D"/>
              </a:solidFill>
              <a:latin typeface="Times New Roman" panose="02020603050405020304" charset="0"/>
              <a:cs typeface="Times New Roman" panose="02020603050405020304" charset="0"/>
            </a:endParaRPr>
          </a:p>
          <a:p>
            <a:pPr algn="ctr">
              <a:lnSpc>
                <a:spcPts val="4160"/>
              </a:lnSpc>
            </a:pPr>
            <a:endParaRPr lang="en-US" sz="2970">
              <a:solidFill>
                <a:srgbClr val="100F0D"/>
              </a:solidFill>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4118777" y="-899389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4260093" y="6895603"/>
            <a:ext cx="2932415" cy="847111"/>
            <a:chOff x="0" y="0"/>
            <a:chExt cx="1075555" cy="310705"/>
          </a:xfrm>
        </p:grpSpPr>
        <p:sp>
          <p:nvSpPr>
            <p:cNvPr id="4" name="Freeform 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5" name="TextBox 5"/>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grpSp>
        <p:nvGrpSpPr>
          <p:cNvPr id="6" name="Group 6"/>
          <p:cNvGrpSpPr/>
          <p:nvPr/>
        </p:nvGrpSpPr>
        <p:grpSpPr>
          <a:xfrm>
            <a:off x="13046312" y="3696538"/>
            <a:ext cx="2932415" cy="2351362"/>
            <a:chOff x="0" y="0"/>
            <a:chExt cx="1075555" cy="862436"/>
          </a:xfrm>
        </p:grpSpPr>
        <p:sp>
          <p:nvSpPr>
            <p:cNvPr id="7" name="Freeform 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8" name="TextBox 8"/>
            <p:cNvSpPr txBox="1"/>
            <p:nvPr/>
          </p:nvSpPr>
          <p:spPr>
            <a:xfrm>
              <a:off x="0" y="-19050"/>
              <a:ext cx="1075555" cy="881486"/>
            </a:xfrm>
            <a:prstGeom prst="rect">
              <a:avLst/>
            </a:prstGeom>
          </p:spPr>
          <p:txBody>
            <a:bodyPr lIns="50800" tIns="50800" rIns="50800" bIns="50800" rtlCol="0" anchor="ctr"/>
            <a:lstStyle/>
            <a:p>
              <a:pPr algn="ctr">
                <a:lnSpc>
                  <a:spcPts val="2860"/>
                </a:lnSpc>
              </a:pPr>
            </a:p>
          </p:txBody>
        </p:sp>
      </p:grpSp>
      <p:sp>
        <p:nvSpPr>
          <p:cNvPr id="9" name="Freeform 9"/>
          <p:cNvSpPr/>
          <p:nvPr/>
        </p:nvSpPr>
        <p:spPr>
          <a:xfrm rot="887923">
            <a:off x="-8244217" y="494166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2132171" y="4069620"/>
            <a:ext cx="4754509" cy="4775958"/>
          </a:xfrm>
          <a:custGeom>
            <a:avLst/>
            <a:gdLst/>
            <a:ahLst/>
            <a:cxnLst/>
            <a:rect l="l" t="t" r="r" b="b"/>
            <a:pathLst>
              <a:path w="4754509" h="4775958">
                <a:moveTo>
                  <a:pt x="0" y="0"/>
                </a:moveTo>
                <a:lnTo>
                  <a:pt x="4754509" y="0"/>
                </a:lnTo>
                <a:lnTo>
                  <a:pt x="4754509" y="4775958"/>
                </a:lnTo>
                <a:lnTo>
                  <a:pt x="0" y="4775958"/>
                </a:lnTo>
                <a:lnTo>
                  <a:pt x="0" y="0"/>
                </a:lnTo>
                <a:close/>
              </a:path>
            </a:pathLst>
          </a:custGeom>
          <a:blipFill>
            <a:blip r:embed="rId3"/>
            <a:stretch>
              <a:fillRect/>
            </a:stretch>
          </a:blipFill>
        </p:spPr>
      </p:sp>
      <p:sp>
        <p:nvSpPr>
          <p:cNvPr id="11" name="Freeform 11"/>
          <p:cNvSpPr/>
          <p:nvPr/>
        </p:nvSpPr>
        <p:spPr>
          <a:xfrm>
            <a:off x="7161897" y="4141972"/>
            <a:ext cx="6512433" cy="4758217"/>
          </a:xfrm>
          <a:custGeom>
            <a:avLst/>
            <a:gdLst/>
            <a:ahLst/>
            <a:cxnLst/>
            <a:rect l="l" t="t" r="r" b="b"/>
            <a:pathLst>
              <a:path w="6512433" h="4758217">
                <a:moveTo>
                  <a:pt x="0" y="0"/>
                </a:moveTo>
                <a:lnTo>
                  <a:pt x="6512433" y="0"/>
                </a:lnTo>
                <a:lnTo>
                  <a:pt x="6512433" y="4758216"/>
                </a:lnTo>
                <a:lnTo>
                  <a:pt x="0" y="4758216"/>
                </a:lnTo>
                <a:lnTo>
                  <a:pt x="0" y="0"/>
                </a:lnTo>
                <a:close/>
              </a:path>
            </a:pathLst>
          </a:custGeom>
          <a:blipFill>
            <a:blip r:embed="rId4"/>
            <a:stretch>
              <a:fillRect/>
            </a:stretch>
          </a:blipFill>
        </p:spPr>
      </p:sp>
      <p:sp>
        <p:nvSpPr>
          <p:cNvPr id="12" name="TextBox 12"/>
          <p:cNvSpPr txBox="1"/>
          <p:nvPr/>
        </p:nvSpPr>
        <p:spPr>
          <a:xfrm>
            <a:off x="4091872" y="911230"/>
            <a:ext cx="10104256" cy="1165502"/>
          </a:xfrm>
          <a:prstGeom prst="rect">
            <a:avLst/>
          </a:prstGeom>
        </p:spPr>
        <p:txBody>
          <a:bodyPr lIns="0" tIns="0" rIns="0" bIns="0" rtlCol="0" anchor="t">
            <a:spAutoFit/>
          </a:bodyPr>
          <a:lstStyle/>
          <a:p>
            <a:pPr marL="0" lvl="0" indent="0" algn="ctr">
              <a:lnSpc>
                <a:spcPts val="9565"/>
              </a:lnSpc>
              <a:spcBef>
                <a:spcPct val="0"/>
              </a:spcBef>
            </a:pPr>
            <a:r>
              <a:rPr lang="en-US" sz="6930" spc="679">
                <a:solidFill>
                  <a:srgbClr val="231F20"/>
                </a:solidFill>
                <a:latin typeface="Oswald Bold" panose="00000800000000000000"/>
              </a:rPr>
              <a:t>2. NỀN TẢNG TOÁN HỌC</a:t>
            </a:r>
            <a:endParaRPr lang="en-US" sz="6930" spc="679">
              <a:solidFill>
                <a:srgbClr val="231F20"/>
              </a:solidFill>
              <a:latin typeface="Oswald Bold" panose="00000800000000000000"/>
            </a:endParaRPr>
          </a:p>
        </p:txBody>
      </p:sp>
      <p:sp>
        <p:nvSpPr>
          <p:cNvPr id="13" name="TextBox 13"/>
          <p:cNvSpPr txBox="1"/>
          <p:nvPr/>
        </p:nvSpPr>
        <p:spPr>
          <a:xfrm>
            <a:off x="4613133" y="2448207"/>
            <a:ext cx="9061734" cy="520820"/>
          </a:xfrm>
          <a:prstGeom prst="rect">
            <a:avLst/>
          </a:prstGeom>
        </p:spPr>
        <p:txBody>
          <a:bodyPr lIns="0" tIns="0" rIns="0" bIns="0" rtlCol="0" anchor="t">
            <a:spAutoFit/>
          </a:bodyPr>
          <a:lstStyle/>
          <a:p>
            <a:pPr marL="641350" lvl="1" indent="-320675" algn="l">
              <a:lnSpc>
                <a:spcPts val="4160"/>
              </a:lnSpc>
              <a:buFont typeface="Arial" panose="020B0604020202020204"/>
              <a:buChar char="•"/>
            </a:pPr>
            <a:r>
              <a:rPr lang="en-US" sz="2970">
                <a:solidFill>
                  <a:srgbClr val="100F0D"/>
                </a:solidFill>
                <a:latin typeface="Montserrat Light Bold" panose="00000800000000000000"/>
              </a:rPr>
              <a:t>PHÉP CỘNG TRÊN ĐƯỜNG CONG ECLIPTIC</a:t>
            </a:r>
            <a:endParaRPr lang="en-US" sz="2970">
              <a:solidFill>
                <a:srgbClr val="100F0D"/>
              </a:solidFill>
              <a:latin typeface="Montserrat Light Bold" panose="00000800000000000000"/>
            </a:endParaRPr>
          </a:p>
        </p:txBody>
      </p:sp>
      <p:sp>
        <p:nvSpPr>
          <p:cNvPr id="14" name="TextBox 14"/>
          <p:cNvSpPr txBox="1"/>
          <p:nvPr/>
        </p:nvSpPr>
        <p:spPr>
          <a:xfrm>
            <a:off x="1028700" y="3337332"/>
            <a:ext cx="6961451" cy="533400"/>
          </a:xfrm>
          <a:prstGeom prst="rect">
            <a:avLst/>
          </a:prstGeom>
        </p:spPr>
        <p:txBody>
          <a:bodyPr lIns="0" tIns="0" rIns="0" bIns="0" rtlCol="0" anchor="t">
            <a:spAutoFit/>
          </a:bodyPr>
          <a:lstStyle/>
          <a:p>
            <a:pPr algn="l">
              <a:lnSpc>
                <a:spcPts val="4160"/>
              </a:lnSpc>
            </a:pPr>
            <a:r>
              <a:rPr lang="en-US" sz="2970">
                <a:solidFill>
                  <a:srgbClr val="100F0D"/>
                </a:solidFill>
                <a:latin typeface="Times New Roman" panose="02020603050405020304" charset="0"/>
                <a:cs typeface="Times New Roman" panose="02020603050405020304" charset="0"/>
              </a:rPr>
              <a:t> + Cộng hai điểm khác nhau P + Q :</a:t>
            </a:r>
            <a:endParaRPr lang="en-US" sz="2970">
              <a:solidFill>
                <a:srgbClr val="100F0D"/>
              </a:solidFill>
              <a:latin typeface="Times New Roman" panose="02020603050405020304" charset="0"/>
              <a:cs typeface="Times New Roman" panose="02020603050405020304" charset="0"/>
            </a:endParaRPr>
          </a:p>
        </p:txBody>
      </p:sp>
      <p:sp>
        <p:nvSpPr>
          <p:cNvPr id="15" name="TextBox 15"/>
          <p:cNvSpPr txBox="1"/>
          <p:nvPr/>
        </p:nvSpPr>
        <p:spPr>
          <a:xfrm>
            <a:off x="7186027" y="3314472"/>
            <a:ext cx="6488150" cy="505580"/>
          </a:xfrm>
          <a:prstGeom prst="rect">
            <a:avLst/>
          </a:prstGeom>
        </p:spPr>
        <p:txBody>
          <a:bodyPr lIns="0" tIns="0" rIns="0" bIns="0" rtlCol="0" anchor="t">
            <a:spAutoFit/>
          </a:bodyPr>
          <a:lstStyle/>
          <a:p>
            <a:pPr algn="l">
              <a:lnSpc>
                <a:spcPts val="4160"/>
              </a:lnSpc>
            </a:pPr>
            <a:r>
              <a:rPr lang="en-US" sz="2970">
                <a:solidFill>
                  <a:srgbClr val="100F0D"/>
                </a:solidFill>
                <a:latin typeface="Times New Roman" panose="02020603050405020304" charset="0"/>
                <a:cs typeface="Times New Roman" panose="02020603050405020304" charset="0"/>
              </a:rPr>
              <a:t> + Cộng hai điểm khác nhau P + P:</a:t>
            </a:r>
            <a:endParaRPr lang="en-US" sz="2970">
              <a:solidFill>
                <a:srgbClr val="100F0D"/>
              </a:solidFill>
              <a:latin typeface="Times New Roman" panose="02020603050405020304" charset="0"/>
              <a:cs typeface="Times New Roman" panose="02020603050405020304" charset="0"/>
            </a:endParaRPr>
          </a:p>
        </p:txBody>
      </p:sp>
      <p:pic>
        <p:nvPicPr>
          <p:cNvPr id="16" name="Picture 15"/>
          <p:cNvPicPr>
            <a:picLocks noChangeAspect="1"/>
          </p:cNvPicPr>
          <p:nvPr/>
        </p:nvPicPr>
        <p:blipFill>
          <a:blip r:embed="rId5"/>
          <a:stretch>
            <a:fillRect/>
          </a:stretch>
        </p:blipFill>
        <p:spPr>
          <a:xfrm>
            <a:off x="13674725" y="4152900"/>
            <a:ext cx="4479290" cy="47580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4118777" y="-899389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4260093" y="6895603"/>
            <a:ext cx="2932415" cy="847111"/>
            <a:chOff x="0" y="0"/>
            <a:chExt cx="1075555" cy="310705"/>
          </a:xfrm>
        </p:grpSpPr>
        <p:sp>
          <p:nvSpPr>
            <p:cNvPr id="4" name="Freeform 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5" name="TextBox 5"/>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grpSp>
        <p:nvGrpSpPr>
          <p:cNvPr id="6" name="Group 6"/>
          <p:cNvGrpSpPr/>
          <p:nvPr/>
        </p:nvGrpSpPr>
        <p:grpSpPr>
          <a:xfrm>
            <a:off x="13046312" y="3696538"/>
            <a:ext cx="2932415" cy="2351362"/>
            <a:chOff x="0" y="0"/>
            <a:chExt cx="1075555" cy="862436"/>
          </a:xfrm>
        </p:grpSpPr>
        <p:sp>
          <p:nvSpPr>
            <p:cNvPr id="7" name="Freeform 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8" name="TextBox 8"/>
            <p:cNvSpPr txBox="1"/>
            <p:nvPr/>
          </p:nvSpPr>
          <p:spPr>
            <a:xfrm>
              <a:off x="0" y="-19050"/>
              <a:ext cx="1075555" cy="881486"/>
            </a:xfrm>
            <a:prstGeom prst="rect">
              <a:avLst/>
            </a:prstGeom>
          </p:spPr>
          <p:txBody>
            <a:bodyPr lIns="50800" tIns="50800" rIns="50800" bIns="50800" rtlCol="0" anchor="ctr"/>
            <a:lstStyle/>
            <a:p>
              <a:pPr algn="ctr">
                <a:lnSpc>
                  <a:spcPts val="2860"/>
                </a:lnSpc>
              </a:pPr>
            </a:p>
          </p:txBody>
        </p:sp>
      </p:grpSp>
      <p:sp>
        <p:nvSpPr>
          <p:cNvPr id="9" name="Freeform 9"/>
          <p:cNvSpPr/>
          <p:nvPr/>
        </p:nvSpPr>
        <p:spPr>
          <a:xfrm rot="887923">
            <a:off x="-8244217" y="494166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3394006" y="3394482"/>
            <a:ext cx="11499989" cy="4436246"/>
          </a:xfrm>
          <a:custGeom>
            <a:avLst/>
            <a:gdLst/>
            <a:ahLst/>
            <a:cxnLst/>
            <a:rect l="l" t="t" r="r" b="b"/>
            <a:pathLst>
              <a:path w="11499989" h="4436246">
                <a:moveTo>
                  <a:pt x="0" y="0"/>
                </a:moveTo>
                <a:lnTo>
                  <a:pt x="11499988" y="0"/>
                </a:lnTo>
                <a:lnTo>
                  <a:pt x="11499988" y="4436245"/>
                </a:lnTo>
                <a:lnTo>
                  <a:pt x="0" y="4436245"/>
                </a:lnTo>
                <a:lnTo>
                  <a:pt x="0" y="0"/>
                </a:lnTo>
                <a:close/>
              </a:path>
            </a:pathLst>
          </a:custGeom>
          <a:blipFill>
            <a:blip r:embed="rId3"/>
            <a:stretch>
              <a:fillRect t="-20773"/>
            </a:stretch>
          </a:blipFill>
        </p:spPr>
      </p:sp>
      <p:sp>
        <p:nvSpPr>
          <p:cNvPr id="11" name="TextBox 11"/>
          <p:cNvSpPr txBox="1"/>
          <p:nvPr/>
        </p:nvSpPr>
        <p:spPr>
          <a:xfrm>
            <a:off x="5686048" y="2404200"/>
            <a:ext cx="6832862" cy="520820"/>
          </a:xfrm>
          <a:prstGeom prst="rect">
            <a:avLst/>
          </a:prstGeom>
        </p:spPr>
        <p:txBody>
          <a:bodyPr lIns="0" tIns="0" rIns="0" bIns="0" rtlCol="0" anchor="t">
            <a:spAutoFit/>
          </a:bodyPr>
          <a:lstStyle/>
          <a:p>
            <a:pPr marL="641350" lvl="1" indent="-320675" algn="l">
              <a:lnSpc>
                <a:spcPts val="4160"/>
              </a:lnSpc>
              <a:buFont typeface="Arial" panose="020B0604020202020204"/>
              <a:buChar char="•"/>
            </a:pPr>
            <a:r>
              <a:rPr lang="en-US" sz="2970">
                <a:solidFill>
                  <a:srgbClr val="100F0D"/>
                </a:solidFill>
                <a:latin typeface="Montserrat Light Bold" panose="00000800000000000000"/>
              </a:rPr>
              <a:t>LUẬT CỘNG ĐẦY ĐỦ CHO ECC</a:t>
            </a:r>
            <a:endParaRPr lang="en-US" sz="2970">
              <a:solidFill>
                <a:srgbClr val="100F0D"/>
              </a:solidFill>
              <a:latin typeface="Montserrat Light Bold" panose="00000800000000000000"/>
            </a:endParaRPr>
          </a:p>
        </p:txBody>
      </p:sp>
      <p:sp>
        <p:nvSpPr>
          <p:cNvPr id="12" name="TextBox 12"/>
          <p:cNvSpPr txBox="1"/>
          <p:nvPr/>
        </p:nvSpPr>
        <p:spPr>
          <a:xfrm>
            <a:off x="4091872" y="911230"/>
            <a:ext cx="10104256" cy="1165502"/>
          </a:xfrm>
          <a:prstGeom prst="rect">
            <a:avLst/>
          </a:prstGeom>
        </p:spPr>
        <p:txBody>
          <a:bodyPr lIns="0" tIns="0" rIns="0" bIns="0" rtlCol="0" anchor="t">
            <a:spAutoFit/>
          </a:bodyPr>
          <a:lstStyle/>
          <a:p>
            <a:pPr marL="0" lvl="0" indent="0" algn="ctr">
              <a:lnSpc>
                <a:spcPts val="9565"/>
              </a:lnSpc>
              <a:spcBef>
                <a:spcPct val="0"/>
              </a:spcBef>
            </a:pPr>
            <a:r>
              <a:rPr lang="en-US" sz="6930" spc="679">
                <a:solidFill>
                  <a:srgbClr val="231F20"/>
                </a:solidFill>
                <a:latin typeface="Oswald Bold" panose="00000800000000000000"/>
              </a:rPr>
              <a:t>2. NỀN TẢNG TOÁN HỌC</a:t>
            </a:r>
            <a:endParaRPr lang="en-US" sz="6930" spc="679">
              <a:solidFill>
                <a:srgbClr val="231F20"/>
              </a:solidFill>
              <a:latin typeface="Oswald Bold" panose="000008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4118777" y="-899389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4260093" y="6895603"/>
            <a:ext cx="2932415" cy="847111"/>
            <a:chOff x="0" y="0"/>
            <a:chExt cx="1075555" cy="310705"/>
          </a:xfrm>
        </p:grpSpPr>
        <p:sp>
          <p:nvSpPr>
            <p:cNvPr id="4" name="Freeform 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5" name="TextBox 5"/>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grpSp>
        <p:nvGrpSpPr>
          <p:cNvPr id="6" name="Group 6"/>
          <p:cNvGrpSpPr/>
          <p:nvPr/>
        </p:nvGrpSpPr>
        <p:grpSpPr>
          <a:xfrm>
            <a:off x="13046312" y="3696538"/>
            <a:ext cx="2932415" cy="2351362"/>
            <a:chOff x="0" y="0"/>
            <a:chExt cx="1075555" cy="862436"/>
          </a:xfrm>
        </p:grpSpPr>
        <p:sp>
          <p:nvSpPr>
            <p:cNvPr id="7" name="Freeform 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8" name="TextBox 8"/>
            <p:cNvSpPr txBox="1"/>
            <p:nvPr/>
          </p:nvSpPr>
          <p:spPr>
            <a:xfrm>
              <a:off x="0" y="-19050"/>
              <a:ext cx="1075555" cy="881486"/>
            </a:xfrm>
            <a:prstGeom prst="rect">
              <a:avLst/>
            </a:prstGeom>
          </p:spPr>
          <p:txBody>
            <a:bodyPr lIns="50800" tIns="50800" rIns="50800" bIns="50800" rtlCol="0" anchor="ctr"/>
            <a:lstStyle/>
            <a:p>
              <a:pPr algn="ctr">
                <a:lnSpc>
                  <a:spcPts val="2860"/>
                </a:lnSpc>
              </a:pPr>
            </a:p>
          </p:txBody>
        </p:sp>
      </p:grpSp>
      <p:sp>
        <p:nvSpPr>
          <p:cNvPr id="9" name="Freeform 9"/>
          <p:cNvSpPr/>
          <p:nvPr/>
        </p:nvSpPr>
        <p:spPr>
          <a:xfrm rot="887923">
            <a:off x="-8244217" y="494166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4676869" y="2448207"/>
            <a:ext cx="9207947" cy="524630"/>
          </a:xfrm>
          <a:prstGeom prst="rect">
            <a:avLst/>
          </a:prstGeom>
        </p:spPr>
        <p:txBody>
          <a:bodyPr lIns="0" tIns="0" rIns="0" bIns="0" rtlCol="0" anchor="t">
            <a:spAutoFit/>
          </a:bodyPr>
          <a:lstStyle/>
          <a:p>
            <a:pPr marL="641350" lvl="1" indent="-320675" algn="l">
              <a:lnSpc>
                <a:spcPts val="4160"/>
              </a:lnSpc>
              <a:buFont typeface="Arial" panose="020B0604020202020204"/>
              <a:buChar char="•"/>
            </a:pPr>
            <a:r>
              <a:rPr lang="en-US" sz="2970">
                <a:solidFill>
                  <a:srgbClr val="100F0D"/>
                </a:solidFill>
                <a:latin typeface="Montserrat Light Bold" panose="00000800000000000000"/>
              </a:rPr>
              <a:t>PHÉP NHÂN TRÊN ĐƯỜNG CONG ECLIPTIC</a:t>
            </a:r>
            <a:endParaRPr lang="en-US" sz="2970">
              <a:solidFill>
                <a:srgbClr val="100F0D"/>
              </a:solidFill>
              <a:latin typeface="Montserrat Light Bold" panose="00000800000000000000"/>
            </a:endParaRPr>
          </a:p>
        </p:txBody>
      </p:sp>
      <p:sp>
        <p:nvSpPr>
          <p:cNvPr id="11" name="TextBox 11"/>
          <p:cNvSpPr txBox="1"/>
          <p:nvPr/>
        </p:nvSpPr>
        <p:spPr>
          <a:xfrm>
            <a:off x="1028700" y="3415173"/>
            <a:ext cx="13100098" cy="533400"/>
          </a:xfrm>
          <a:prstGeom prst="rect">
            <a:avLst/>
          </a:prstGeom>
        </p:spPr>
        <p:txBody>
          <a:bodyPr lIns="0" tIns="0" rIns="0" bIns="0" rtlCol="0" anchor="t">
            <a:spAutoFit/>
          </a:bodyPr>
          <a:lstStyle/>
          <a:p>
            <a:pPr marL="641350" lvl="1" indent="-320675" algn="ctr">
              <a:lnSpc>
                <a:spcPts val="4160"/>
              </a:lnSpc>
              <a:buFont typeface="Arial" panose="020B0604020202020204"/>
              <a:buChar char="•"/>
            </a:pPr>
            <a:r>
              <a:rPr lang="en-US" sz="2970">
                <a:solidFill>
                  <a:srgbClr val="100F0D"/>
                </a:solidFill>
                <a:latin typeface="Times New Roman" panose="02020603050405020304" charset="0"/>
                <a:cs typeface="Times New Roman" panose="02020603050405020304" charset="0"/>
              </a:rPr>
              <a:t>Muốn nhân một điểm P với một số n, ta cộng n lần điểm P với nhau.</a:t>
            </a:r>
            <a:endParaRPr lang="en-US" sz="2970">
              <a:solidFill>
                <a:srgbClr val="100F0D"/>
              </a:solidFill>
              <a:latin typeface="Times New Roman" panose="02020603050405020304" charset="0"/>
              <a:cs typeface="Times New Roman" panose="02020603050405020304" charset="0"/>
            </a:endParaRPr>
          </a:p>
        </p:txBody>
      </p:sp>
      <p:sp>
        <p:nvSpPr>
          <p:cNvPr id="12" name="TextBox 12"/>
          <p:cNvSpPr txBox="1"/>
          <p:nvPr/>
        </p:nvSpPr>
        <p:spPr>
          <a:xfrm>
            <a:off x="1209377" y="4554542"/>
            <a:ext cx="15505906" cy="2167255"/>
          </a:xfrm>
          <a:prstGeom prst="rect">
            <a:avLst/>
          </a:prstGeom>
        </p:spPr>
        <p:txBody>
          <a:bodyPr lIns="0" tIns="0" rIns="0" bIns="0" rtlCol="0" anchor="t">
            <a:spAutoFit/>
          </a:bodyPr>
          <a:lstStyle/>
          <a:p>
            <a:pPr marL="561340" lvl="1" indent="-280670" algn="just">
              <a:lnSpc>
                <a:spcPts val="3380"/>
              </a:lnSpc>
              <a:spcBef>
                <a:spcPct val="0"/>
              </a:spcBef>
              <a:buFont typeface="Arial" panose="020B0604020202020204"/>
              <a:buChar char="•"/>
            </a:pPr>
            <a:r>
              <a:rPr lang="en-US" sz="2600">
                <a:solidFill>
                  <a:srgbClr val="000000"/>
                </a:solidFill>
                <a:latin typeface="Times New Roman" panose="02020603050405020304" charset="0"/>
                <a:cs typeface="Times New Roman" panose="02020603050405020304" charset="0"/>
              </a:rPr>
              <a:t>Lưu ý</a:t>
            </a:r>
            <a:endParaRPr lang="en-US" sz="2600">
              <a:solidFill>
                <a:srgbClr val="000000"/>
              </a:solidFill>
              <a:latin typeface="Times New Roman" panose="02020603050405020304" charset="0"/>
              <a:cs typeface="Times New Roman" panose="02020603050405020304" charset="0"/>
            </a:endParaRPr>
          </a:p>
          <a:p>
            <a:pPr algn="just">
              <a:lnSpc>
                <a:spcPts val="3380"/>
              </a:lnSpc>
              <a:spcBef>
                <a:spcPct val="0"/>
              </a:spcBef>
            </a:pPr>
            <a:r>
              <a:rPr lang="en-US" sz="2600">
                <a:solidFill>
                  <a:srgbClr val="000000"/>
                </a:solidFill>
                <a:latin typeface="Times New Roman" panose="02020603050405020304" charset="0"/>
                <a:cs typeface="Times New Roman" panose="02020603050405020304" charset="0"/>
              </a:rPr>
              <a:t>Trên đường cong Elliptic không tồn tại:</a:t>
            </a:r>
            <a:endParaRPr lang="en-US" sz="2600">
              <a:solidFill>
                <a:srgbClr val="000000"/>
              </a:solidFill>
              <a:latin typeface="Times New Roman" panose="02020603050405020304" charset="0"/>
              <a:cs typeface="Times New Roman" panose="02020603050405020304" charset="0"/>
            </a:endParaRPr>
          </a:p>
          <a:p>
            <a:pPr algn="just">
              <a:lnSpc>
                <a:spcPts val="3380"/>
              </a:lnSpc>
              <a:spcBef>
                <a:spcPct val="0"/>
              </a:spcBef>
            </a:pPr>
            <a:r>
              <a:rPr lang="en-US" sz="2600">
                <a:solidFill>
                  <a:srgbClr val="000000"/>
                </a:solidFill>
                <a:latin typeface="Times New Roman" panose="02020603050405020304" charset="0"/>
                <a:cs typeface="Times New Roman" panose="02020603050405020304" charset="0"/>
              </a:rPr>
              <a:t>+Phép nhân 2 điểm P x Q trên đường cong Elliptic</a:t>
            </a:r>
            <a:endParaRPr lang="en-US" sz="2600">
              <a:solidFill>
                <a:srgbClr val="000000"/>
              </a:solidFill>
              <a:latin typeface="Times New Roman" panose="02020603050405020304" charset="0"/>
              <a:cs typeface="Times New Roman" panose="02020603050405020304" charset="0"/>
            </a:endParaRPr>
          </a:p>
          <a:p>
            <a:pPr algn="just">
              <a:lnSpc>
                <a:spcPts val="3380"/>
              </a:lnSpc>
              <a:spcBef>
                <a:spcPct val="0"/>
              </a:spcBef>
            </a:pPr>
            <a:r>
              <a:rPr lang="en-US" sz="2600">
                <a:solidFill>
                  <a:srgbClr val="000000"/>
                </a:solidFill>
                <a:latin typeface="Times New Roman" panose="02020603050405020304" charset="0"/>
                <a:cs typeface="Times New Roman" panose="02020603050405020304" charset="0"/>
              </a:rPr>
              <a:t>+Phép chia vô hướng Q : n (với Q = nP)</a:t>
            </a:r>
            <a:endParaRPr lang="en-US" sz="2600">
              <a:solidFill>
                <a:srgbClr val="000000"/>
              </a:solidFill>
              <a:latin typeface="Times New Roman" panose="02020603050405020304" charset="0"/>
              <a:cs typeface="Times New Roman" panose="02020603050405020304" charset="0"/>
            </a:endParaRPr>
          </a:p>
          <a:p>
            <a:pPr algn="just">
              <a:lnSpc>
                <a:spcPts val="3380"/>
              </a:lnSpc>
              <a:spcBef>
                <a:spcPct val="0"/>
              </a:spcBef>
            </a:pPr>
            <a:r>
              <a:rPr lang="en-US" sz="2600">
                <a:solidFill>
                  <a:srgbClr val="000000"/>
                </a:solidFill>
                <a:latin typeface="Times New Roman" panose="02020603050405020304" charset="0"/>
                <a:cs typeface="Times New Roman" panose="02020603050405020304" charset="0"/>
              </a:rPr>
              <a:t>-Việc tìm số n là bài toán Logarit rời rạc - một bài toán khó có thể giải được trong thời gian đa thức.</a:t>
            </a:r>
            <a:endParaRPr lang="en-US" sz="2600">
              <a:solidFill>
                <a:srgbClr val="000000"/>
              </a:solidFill>
              <a:latin typeface="Times New Roman" panose="02020603050405020304" charset="0"/>
              <a:cs typeface="Times New Roman" panose="02020603050405020304" charset="0"/>
            </a:endParaRPr>
          </a:p>
        </p:txBody>
      </p:sp>
      <p:sp>
        <p:nvSpPr>
          <p:cNvPr id="13" name="TextBox 13"/>
          <p:cNvSpPr txBox="1"/>
          <p:nvPr/>
        </p:nvSpPr>
        <p:spPr>
          <a:xfrm>
            <a:off x="4091872" y="911230"/>
            <a:ext cx="10104256" cy="1165502"/>
          </a:xfrm>
          <a:prstGeom prst="rect">
            <a:avLst/>
          </a:prstGeom>
        </p:spPr>
        <p:txBody>
          <a:bodyPr lIns="0" tIns="0" rIns="0" bIns="0" rtlCol="0" anchor="t">
            <a:spAutoFit/>
          </a:bodyPr>
          <a:lstStyle/>
          <a:p>
            <a:pPr marL="0" lvl="0" indent="0" algn="ctr">
              <a:lnSpc>
                <a:spcPts val="9565"/>
              </a:lnSpc>
              <a:spcBef>
                <a:spcPct val="0"/>
              </a:spcBef>
            </a:pPr>
            <a:r>
              <a:rPr lang="en-US" sz="6930" spc="679">
                <a:solidFill>
                  <a:srgbClr val="231F20"/>
                </a:solidFill>
                <a:latin typeface="Oswald Bold" panose="00000800000000000000"/>
              </a:rPr>
              <a:t>2. NỀN TẢNG TOÁN HỌC</a:t>
            </a:r>
            <a:endParaRPr lang="en-US" sz="6930" spc="679">
              <a:solidFill>
                <a:srgbClr val="231F20"/>
              </a:solidFill>
              <a:latin typeface="Oswald Bold"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4118777" y="-899389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4260093" y="6895603"/>
            <a:ext cx="2932415" cy="847111"/>
            <a:chOff x="0" y="0"/>
            <a:chExt cx="1075555" cy="310705"/>
          </a:xfrm>
        </p:grpSpPr>
        <p:sp>
          <p:nvSpPr>
            <p:cNvPr id="4" name="Freeform 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5" name="TextBox 5"/>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grpSp>
        <p:nvGrpSpPr>
          <p:cNvPr id="6" name="Group 6"/>
          <p:cNvGrpSpPr/>
          <p:nvPr/>
        </p:nvGrpSpPr>
        <p:grpSpPr>
          <a:xfrm>
            <a:off x="13046312" y="3696538"/>
            <a:ext cx="2932415" cy="2351362"/>
            <a:chOff x="0" y="0"/>
            <a:chExt cx="1075555" cy="862436"/>
          </a:xfrm>
        </p:grpSpPr>
        <p:sp>
          <p:nvSpPr>
            <p:cNvPr id="7" name="Freeform 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8" name="TextBox 8"/>
            <p:cNvSpPr txBox="1"/>
            <p:nvPr/>
          </p:nvSpPr>
          <p:spPr>
            <a:xfrm>
              <a:off x="0" y="-19050"/>
              <a:ext cx="1075555" cy="881486"/>
            </a:xfrm>
            <a:prstGeom prst="rect">
              <a:avLst/>
            </a:prstGeom>
          </p:spPr>
          <p:txBody>
            <a:bodyPr lIns="50800" tIns="50800" rIns="50800" bIns="50800" rtlCol="0" anchor="ctr"/>
            <a:lstStyle/>
            <a:p>
              <a:pPr algn="ctr">
                <a:lnSpc>
                  <a:spcPts val="2860"/>
                </a:lnSpc>
              </a:pPr>
            </a:p>
          </p:txBody>
        </p:sp>
      </p:grpSp>
      <p:sp>
        <p:nvSpPr>
          <p:cNvPr id="9" name="Freeform 9"/>
          <p:cNvSpPr/>
          <p:nvPr/>
        </p:nvSpPr>
        <p:spPr>
          <a:xfrm rot="887923">
            <a:off x="-8244217" y="494166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TextBox 10"/>
          <p:cNvSpPr txBox="1"/>
          <p:nvPr/>
        </p:nvSpPr>
        <p:spPr>
          <a:xfrm>
            <a:off x="1028700" y="3153235"/>
            <a:ext cx="13100098" cy="1066800"/>
          </a:xfrm>
          <a:prstGeom prst="rect">
            <a:avLst/>
          </a:prstGeom>
        </p:spPr>
        <p:txBody>
          <a:bodyPr lIns="0" tIns="0" rIns="0" bIns="0" rtlCol="0" anchor="t">
            <a:spAutoFit/>
          </a:bodyPr>
          <a:lstStyle/>
          <a:p>
            <a:pPr algn="l">
              <a:lnSpc>
                <a:spcPts val="4160"/>
              </a:lnSpc>
            </a:pPr>
            <a:r>
              <a:rPr lang="en-US" sz="2970">
                <a:solidFill>
                  <a:srgbClr val="100F0D"/>
                </a:solidFill>
                <a:latin typeface="Times New Roman" panose="02020603050405020304" charset="0"/>
                <a:cs typeface="Times New Roman" panose="02020603050405020304" charset="0"/>
              </a:rPr>
              <a:t>Để thực hiện nhân k lần điểm P ta thực hiện theo các bước sau:</a:t>
            </a:r>
            <a:endParaRPr lang="en-US" sz="2970">
              <a:solidFill>
                <a:srgbClr val="100F0D"/>
              </a:solidFill>
              <a:latin typeface="Times New Roman" panose="02020603050405020304" charset="0"/>
              <a:cs typeface="Times New Roman" panose="02020603050405020304" charset="0"/>
            </a:endParaRPr>
          </a:p>
          <a:p>
            <a:pPr algn="l">
              <a:lnSpc>
                <a:spcPts val="4160"/>
              </a:lnSpc>
            </a:pPr>
            <a:r>
              <a:rPr lang="en-US" sz="2970">
                <a:solidFill>
                  <a:srgbClr val="100F0D"/>
                </a:solidFill>
                <a:latin typeface="Times New Roman" panose="02020603050405020304" charset="0"/>
                <a:cs typeface="Times New Roman" panose="02020603050405020304" charset="0"/>
              </a:rPr>
              <a:t>B1: Biến đổi k thành dạng:</a:t>
            </a:r>
            <a:endParaRPr lang="en-US" sz="2970">
              <a:solidFill>
                <a:srgbClr val="100F0D"/>
              </a:solidFill>
              <a:latin typeface="Times New Roman" panose="02020603050405020304" charset="0"/>
              <a:cs typeface="Times New Roman" panose="02020603050405020304" charset="0"/>
            </a:endParaRPr>
          </a:p>
        </p:txBody>
      </p:sp>
      <p:sp>
        <p:nvSpPr>
          <p:cNvPr id="11" name="Freeform 11"/>
          <p:cNvSpPr/>
          <p:nvPr/>
        </p:nvSpPr>
        <p:spPr>
          <a:xfrm>
            <a:off x="1028700" y="4191904"/>
            <a:ext cx="6824403" cy="1360629"/>
          </a:xfrm>
          <a:custGeom>
            <a:avLst/>
            <a:gdLst/>
            <a:ahLst/>
            <a:cxnLst/>
            <a:rect l="l" t="t" r="r" b="b"/>
            <a:pathLst>
              <a:path w="6824403" h="1360629">
                <a:moveTo>
                  <a:pt x="0" y="0"/>
                </a:moveTo>
                <a:lnTo>
                  <a:pt x="6824403" y="0"/>
                </a:lnTo>
                <a:lnTo>
                  <a:pt x="6824403" y="1360629"/>
                </a:lnTo>
                <a:lnTo>
                  <a:pt x="0" y="1360629"/>
                </a:lnTo>
                <a:lnTo>
                  <a:pt x="0" y="0"/>
                </a:lnTo>
                <a:close/>
              </a:path>
            </a:pathLst>
          </a:custGeom>
          <a:blipFill>
            <a:blip r:embed="rId3"/>
            <a:stretch>
              <a:fillRect/>
            </a:stretch>
          </a:blipFill>
        </p:spPr>
      </p:sp>
      <p:sp>
        <p:nvSpPr>
          <p:cNvPr id="12" name="TextBox 12"/>
          <p:cNvSpPr txBox="1"/>
          <p:nvPr/>
        </p:nvSpPr>
        <p:spPr>
          <a:xfrm>
            <a:off x="4676869" y="2448207"/>
            <a:ext cx="9207947" cy="524630"/>
          </a:xfrm>
          <a:prstGeom prst="rect">
            <a:avLst/>
          </a:prstGeom>
        </p:spPr>
        <p:txBody>
          <a:bodyPr lIns="0" tIns="0" rIns="0" bIns="0" rtlCol="0" anchor="t">
            <a:spAutoFit/>
          </a:bodyPr>
          <a:lstStyle/>
          <a:p>
            <a:pPr marL="641350" lvl="1" indent="-320675" algn="l">
              <a:lnSpc>
                <a:spcPts val="4160"/>
              </a:lnSpc>
              <a:buFont typeface="Arial" panose="020B0604020202020204"/>
              <a:buChar char="•"/>
            </a:pPr>
            <a:r>
              <a:rPr lang="en-US" sz="2970">
                <a:solidFill>
                  <a:srgbClr val="100F0D"/>
                </a:solidFill>
                <a:latin typeface="Montserrat Light Bold" panose="00000800000000000000"/>
              </a:rPr>
              <a:t>PHƯƠNG PHÁP NHÂN ĐÔI VÀ CỘNG</a:t>
            </a:r>
            <a:endParaRPr lang="en-US" sz="2970">
              <a:solidFill>
                <a:srgbClr val="100F0D"/>
              </a:solidFill>
              <a:latin typeface="Montserrat Light Bold" panose="00000800000000000000"/>
            </a:endParaRPr>
          </a:p>
        </p:txBody>
      </p:sp>
      <p:sp>
        <p:nvSpPr>
          <p:cNvPr id="13" name="TextBox 13"/>
          <p:cNvSpPr txBox="1"/>
          <p:nvPr/>
        </p:nvSpPr>
        <p:spPr>
          <a:xfrm>
            <a:off x="1028700" y="5566488"/>
            <a:ext cx="13100098" cy="2667000"/>
          </a:xfrm>
          <a:prstGeom prst="rect">
            <a:avLst/>
          </a:prstGeom>
        </p:spPr>
        <p:txBody>
          <a:bodyPr lIns="0" tIns="0" rIns="0" bIns="0" rtlCol="0" anchor="t">
            <a:spAutoFit/>
          </a:bodyPr>
          <a:lstStyle/>
          <a:p>
            <a:pPr algn="l">
              <a:lnSpc>
                <a:spcPts val="4160"/>
              </a:lnSpc>
            </a:pPr>
            <a:r>
              <a:rPr lang="en-US" sz="2970">
                <a:solidFill>
                  <a:srgbClr val="100F0D"/>
                </a:solidFill>
                <a:latin typeface="Times New Roman" panose="02020603050405020304" charset="0"/>
                <a:cs typeface="Times New Roman" panose="02020603050405020304" charset="0"/>
              </a:rPr>
              <a:t>B2 Khởi tạo một điểm Q = 0.</a:t>
            </a:r>
            <a:endParaRPr lang="en-US" sz="2970">
              <a:solidFill>
                <a:srgbClr val="100F0D"/>
              </a:solidFill>
              <a:latin typeface="Times New Roman" panose="02020603050405020304" charset="0"/>
              <a:cs typeface="Times New Roman" panose="02020603050405020304" charset="0"/>
            </a:endParaRPr>
          </a:p>
          <a:p>
            <a:pPr algn="l">
              <a:lnSpc>
                <a:spcPts val="4160"/>
              </a:lnSpc>
            </a:pPr>
            <a:r>
              <a:rPr lang="en-US" sz="2970">
                <a:solidFill>
                  <a:srgbClr val="100F0D"/>
                </a:solidFill>
                <a:latin typeface="Times New Roman" panose="02020603050405020304" charset="0"/>
                <a:cs typeface="Times New Roman" panose="02020603050405020304" charset="0"/>
              </a:rPr>
              <a:t>B3: Nếu k thứ i bằng 1 thì thực hiện Q = Q + P.</a:t>
            </a:r>
            <a:endParaRPr lang="en-US" sz="2970">
              <a:solidFill>
                <a:srgbClr val="100F0D"/>
              </a:solidFill>
              <a:latin typeface="Times New Roman" panose="02020603050405020304" charset="0"/>
              <a:cs typeface="Times New Roman" panose="02020603050405020304" charset="0"/>
            </a:endParaRPr>
          </a:p>
          <a:p>
            <a:pPr algn="l">
              <a:lnSpc>
                <a:spcPts val="4160"/>
              </a:lnSpc>
            </a:pPr>
            <a:r>
              <a:rPr lang="en-US" sz="2970">
                <a:solidFill>
                  <a:srgbClr val="100F0D"/>
                </a:solidFill>
                <a:latin typeface="Times New Roman" panose="02020603050405020304" charset="0"/>
                <a:cs typeface="Times New Roman" panose="02020603050405020304" charset="0"/>
              </a:rPr>
              <a:t>B4: P = 2P, i = i + 1.</a:t>
            </a:r>
            <a:endParaRPr lang="en-US" sz="2970">
              <a:solidFill>
                <a:srgbClr val="100F0D"/>
              </a:solidFill>
              <a:latin typeface="Times New Roman" panose="02020603050405020304" charset="0"/>
              <a:cs typeface="Times New Roman" panose="02020603050405020304" charset="0"/>
            </a:endParaRPr>
          </a:p>
          <a:p>
            <a:pPr algn="l">
              <a:lnSpc>
                <a:spcPts val="4160"/>
              </a:lnSpc>
            </a:pPr>
            <a:r>
              <a:rPr lang="en-US" sz="2970">
                <a:solidFill>
                  <a:srgbClr val="100F0D"/>
                </a:solidFill>
                <a:latin typeface="Times New Roman" panose="02020603050405020304" charset="0"/>
                <a:cs typeface="Times New Roman" panose="02020603050405020304" charset="0"/>
              </a:rPr>
              <a:t>B5: Lặp lại từ B2 đến khi i = m.</a:t>
            </a:r>
            <a:endParaRPr lang="en-US" sz="2970">
              <a:solidFill>
                <a:srgbClr val="100F0D"/>
              </a:solidFill>
              <a:latin typeface="Times New Roman" panose="02020603050405020304" charset="0"/>
              <a:cs typeface="Times New Roman" panose="02020603050405020304" charset="0"/>
            </a:endParaRPr>
          </a:p>
          <a:p>
            <a:pPr algn="l">
              <a:lnSpc>
                <a:spcPts val="4160"/>
              </a:lnSpc>
            </a:pPr>
            <a:r>
              <a:rPr lang="en-US" sz="2970">
                <a:solidFill>
                  <a:srgbClr val="100F0D"/>
                </a:solidFill>
                <a:latin typeface="Times New Roman" panose="02020603050405020304" charset="0"/>
                <a:cs typeface="Times New Roman" panose="02020603050405020304" charset="0"/>
              </a:rPr>
              <a:t>B6: Q là kết quả phép tính kP.</a:t>
            </a:r>
            <a:endParaRPr lang="en-US" sz="2970">
              <a:solidFill>
                <a:srgbClr val="100F0D"/>
              </a:solidFill>
              <a:latin typeface="Times New Roman" panose="02020603050405020304" charset="0"/>
              <a:cs typeface="Times New Roman" panose="02020603050405020304" charset="0"/>
            </a:endParaRPr>
          </a:p>
        </p:txBody>
      </p:sp>
      <p:sp>
        <p:nvSpPr>
          <p:cNvPr id="14" name="TextBox 14"/>
          <p:cNvSpPr txBox="1"/>
          <p:nvPr/>
        </p:nvSpPr>
        <p:spPr>
          <a:xfrm>
            <a:off x="4091872" y="911230"/>
            <a:ext cx="10104256" cy="1165502"/>
          </a:xfrm>
          <a:prstGeom prst="rect">
            <a:avLst/>
          </a:prstGeom>
        </p:spPr>
        <p:txBody>
          <a:bodyPr lIns="0" tIns="0" rIns="0" bIns="0" rtlCol="0" anchor="t">
            <a:spAutoFit/>
          </a:bodyPr>
          <a:lstStyle/>
          <a:p>
            <a:pPr marL="0" lvl="0" indent="0" algn="ctr">
              <a:lnSpc>
                <a:spcPts val="9565"/>
              </a:lnSpc>
              <a:spcBef>
                <a:spcPct val="0"/>
              </a:spcBef>
            </a:pPr>
            <a:r>
              <a:rPr lang="en-US" sz="6930" spc="679">
                <a:solidFill>
                  <a:srgbClr val="231F20"/>
                </a:solidFill>
                <a:latin typeface="Oswald Bold" panose="00000800000000000000"/>
              </a:rPr>
              <a:t>2. NỀN TẢNG TOÁN HỌC</a:t>
            </a:r>
            <a:endParaRPr lang="en-US" sz="6930" spc="679">
              <a:solidFill>
                <a:srgbClr val="231F20"/>
              </a:solidFill>
              <a:latin typeface="Oswald Bold" panose="000008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4118777" y="-899389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a:off x="4260093" y="6895603"/>
            <a:ext cx="2932415" cy="847111"/>
            <a:chOff x="0" y="0"/>
            <a:chExt cx="1075555" cy="310705"/>
          </a:xfrm>
        </p:grpSpPr>
        <p:sp>
          <p:nvSpPr>
            <p:cNvPr id="4" name="Freeform 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id="5" name="TextBox 5"/>
            <p:cNvSpPr txBox="1"/>
            <p:nvPr/>
          </p:nvSpPr>
          <p:spPr>
            <a:xfrm>
              <a:off x="0" y="-19050"/>
              <a:ext cx="1075555" cy="329755"/>
            </a:xfrm>
            <a:prstGeom prst="rect">
              <a:avLst/>
            </a:prstGeom>
          </p:spPr>
          <p:txBody>
            <a:bodyPr lIns="50800" tIns="50800" rIns="50800" bIns="50800" rtlCol="0" anchor="ctr"/>
            <a:lstStyle/>
            <a:p>
              <a:pPr algn="ctr">
                <a:lnSpc>
                  <a:spcPts val="2860"/>
                </a:lnSpc>
              </a:pPr>
            </a:p>
          </p:txBody>
        </p:sp>
      </p:grpSp>
      <p:sp>
        <p:nvSpPr>
          <p:cNvPr id="6" name="Freeform 6"/>
          <p:cNvSpPr/>
          <p:nvPr/>
        </p:nvSpPr>
        <p:spPr>
          <a:xfrm rot="887923">
            <a:off x="-8244217" y="494166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4984372" y="4178859"/>
            <a:ext cx="8319256" cy="4814076"/>
          </a:xfrm>
          <a:custGeom>
            <a:avLst/>
            <a:gdLst/>
            <a:ahLst/>
            <a:cxnLst/>
            <a:rect l="l" t="t" r="r" b="b"/>
            <a:pathLst>
              <a:path w="8319256" h="4814076">
                <a:moveTo>
                  <a:pt x="0" y="0"/>
                </a:moveTo>
                <a:lnTo>
                  <a:pt x="8319256" y="0"/>
                </a:lnTo>
                <a:lnTo>
                  <a:pt x="8319256" y="4814076"/>
                </a:lnTo>
                <a:lnTo>
                  <a:pt x="0" y="4814076"/>
                </a:lnTo>
                <a:lnTo>
                  <a:pt x="0" y="0"/>
                </a:lnTo>
                <a:close/>
              </a:path>
            </a:pathLst>
          </a:custGeom>
          <a:blipFill>
            <a:blip r:embed="rId3"/>
            <a:stretch>
              <a:fillRect/>
            </a:stretch>
          </a:blipFill>
        </p:spPr>
      </p:sp>
      <p:sp>
        <p:nvSpPr>
          <p:cNvPr id="8" name="TextBox 8"/>
          <p:cNvSpPr txBox="1"/>
          <p:nvPr/>
        </p:nvSpPr>
        <p:spPr>
          <a:xfrm>
            <a:off x="3523938" y="914400"/>
            <a:ext cx="11240123" cy="1165502"/>
          </a:xfrm>
          <a:prstGeom prst="rect">
            <a:avLst/>
          </a:prstGeom>
        </p:spPr>
        <p:txBody>
          <a:bodyPr lIns="0" tIns="0" rIns="0" bIns="0" rtlCol="0" anchor="t">
            <a:spAutoFit/>
          </a:bodyPr>
          <a:lstStyle/>
          <a:p>
            <a:pPr marL="0" lvl="0" indent="0" algn="ctr">
              <a:lnSpc>
                <a:spcPts val="9565"/>
              </a:lnSpc>
              <a:spcBef>
                <a:spcPct val="0"/>
              </a:spcBef>
            </a:pPr>
            <a:r>
              <a:rPr lang="en-US" sz="6930" spc="679">
                <a:solidFill>
                  <a:srgbClr val="231F20"/>
                </a:solidFill>
                <a:latin typeface="Oswald Bold" panose="00000800000000000000"/>
              </a:rPr>
              <a:t>3. MẬT MÃ PHI ĐỐI XỨNG</a:t>
            </a:r>
            <a:endParaRPr lang="en-US" sz="6930" spc="679">
              <a:solidFill>
                <a:srgbClr val="231F20"/>
              </a:solidFill>
              <a:latin typeface="Oswald Bold" panose="00000800000000000000"/>
            </a:endParaRPr>
          </a:p>
        </p:txBody>
      </p:sp>
      <p:sp>
        <p:nvSpPr>
          <p:cNvPr id="9" name="TextBox 9"/>
          <p:cNvSpPr txBox="1"/>
          <p:nvPr/>
        </p:nvSpPr>
        <p:spPr>
          <a:xfrm>
            <a:off x="1028700" y="2749004"/>
            <a:ext cx="16928602" cy="1299845"/>
          </a:xfrm>
          <a:prstGeom prst="rect">
            <a:avLst/>
          </a:prstGeom>
        </p:spPr>
        <p:txBody>
          <a:bodyPr lIns="0" tIns="0" rIns="0" bIns="0" rtlCol="0" anchor="t">
            <a:spAutoFit/>
          </a:bodyPr>
          <a:lstStyle/>
          <a:p>
            <a:pPr algn="l">
              <a:lnSpc>
                <a:spcPts val="3380"/>
              </a:lnSpc>
            </a:pPr>
            <a:r>
              <a:rPr lang="en-US" sz="2600">
                <a:solidFill>
                  <a:srgbClr val="000000"/>
                </a:solidFill>
                <a:latin typeface="Times New Roman" panose="02020603050405020304" charset="0"/>
                <a:cs typeface="Times New Roman" panose="02020603050405020304" charset="0"/>
              </a:rPr>
              <a:t>Mật mã </a:t>
            </a:r>
            <a:r>
              <a:rPr lang="en-US" sz="2600">
                <a:solidFill>
                  <a:srgbClr val="000000"/>
                </a:solidFill>
                <a:latin typeface="Times New Roman" panose="02020603050405020304" charset="0"/>
                <a:cs typeface="Times New Roman" panose="02020603050405020304" charset="0"/>
              </a:rPr>
              <a:t>phi đối xứng (mật mã công khai) là một phương pháp mật mã trong đó hai khóa được sử dụng: một khóa dùng để mã hóa và một khóa khác dùng để giải mã. </a:t>
            </a:r>
            <a:endParaRPr lang="en-US" sz="2600">
              <a:solidFill>
                <a:srgbClr val="000000"/>
              </a:solidFill>
              <a:latin typeface="Times New Roman" panose="02020603050405020304" charset="0"/>
              <a:cs typeface="Times New Roman" panose="02020603050405020304" charset="0"/>
            </a:endParaRPr>
          </a:p>
          <a:p>
            <a:pPr algn="l">
              <a:lnSpc>
                <a:spcPts val="3380"/>
              </a:lnSpc>
              <a:spcBef>
                <a:spcPct val="0"/>
              </a:spcBef>
            </a:pPr>
            <a:endParaRPr lang="en-US" sz="2600">
              <a:solidFill>
                <a:srgbClr val="000000"/>
              </a:solidFill>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5748</Words>
  <Application>WPS Presentation</Application>
  <PresentationFormat>Custom</PresentationFormat>
  <Paragraphs>278</Paragraphs>
  <Slides>31</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31</vt:i4>
      </vt:variant>
    </vt:vector>
  </HeadingPairs>
  <TitlesOfParts>
    <vt:vector size="54" baseType="lpstr">
      <vt:lpstr>Arial</vt:lpstr>
      <vt:lpstr>SimSun</vt:lpstr>
      <vt:lpstr>Wingdings</vt:lpstr>
      <vt:lpstr>Oswald Bold</vt:lpstr>
      <vt:lpstr>Montserrat Classic Bold</vt:lpstr>
      <vt:lpstr>Times New Roman</vt:lpstr>
      <vt:lpstr>DM Sans</vt:lpstr>
      <vt:lpstr>Arial</vt:lpstr>
      <vt:lpstr>Montserrat Light Bold</vt:lpstr>
      <vt:lpstr>Open Sauce</vt:lpstr>
      <vt:lpstr>Segoe Print</vt:lpstr>
      <vt:lpstr>Microsoft YaHei</vt:lpstr>
      <vt:lpstr>Arial Unicode MS</vt:lpstr>
      <vt:lpstr>Calibri</vt:lpstr>
      <vt:lpstr>Montserrat Light</vt:lpstr>
      <vt:lpstr>Oswald</vt:lpstr>
      <vt:lpstr>Cambria Math</vt:lpstr>
      <vt:lpstr>MS Mincho</vt:lpstr>
      <vt:lpstr>Open Sauce Bold</vt:lpstr>
      <vt:lpstr>DM Sans Bold Italics</vt:lpstr>
      <vt:lpstr>Montserrat Light Bold Italics</vt:lpstr>
      <vt:lpstr>DM Sans Italics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dc:creator/>
  <cp:lastModifiedBy>Lê Quý Dưỡng</cp:lastModifiedBy>
  <cp:revision>9</cp:revision>
  <dcterms:created xsi:type="dcterms:W3CDTF">2006-08-16T00:00:00Z</dcterms:created>
  <dcterms:modified xsi:type="dcterms:W3CDTF">2024-05-13T13:11:27Z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080B2372ADD347A0A0F98361269911FE_12</vt:lpwstr>
  </property>
  <property fmtid="{D5CDD505-2E9C-101B-9397-08002B2CF9AE}" pid="3" name="KSOProductBuildVer">
    <vt:lpwstr>1033-12.2.0.16909</vt:lpwstr>
  </property>
</Properties>
</file>